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008">
          <p15:clr>
            <a:srgbClr val="000000"/>
          </p15:clr>
        </p15:guide>
        <p15:guide id="2" pos="3840">
          <p15:clr>
            <a:srgbClr val="000000"/>
          </p15:clr>
        </p15:guide>
        <p15:guide id="3" orient="horz" pos="576">
          <p15:clr>
            <a:srgbClr val="000000"/>
          </p15:clr>
        </p15:guide>
        <p15:guide id="4" orient="horz" pos="2232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6" roundtripDataSignature="AMtx7miwYWC85Y8WwLVgDz8qzhbWfJ49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16161"/>
    <a:srgbClr val="2EB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96"/>
      </p:cViewPr>
      <p:guideLst>
        <p:guide orient="horz" pos="4008"/>
        <p:guide pos="3840"/>
        <p:guide orient="horz" pos="576"/>
        <p:guide orient="horz" pos="22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zh-TW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127ae3d4973_2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127ae3d4973_20_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g127ae3d4973_20_10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/>
              <a:t>10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>
                <a:latin typeface="PMingLiu"/>
                <a:ea typeface="PMingLiu"/>
                <a:cs typeface="PMingLiu"/>
                <a:sym typeface="PMingLiu"/>
              </a:rPr>
              <a:t>修課紀錄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>
                <a:latin typeface="PMingLiu"/>
                <a:ea typeface="PMingLiu"/>
                <a:cs typeface="PMingLiu"/>
                <a:sym typeface="PMingLiu"/>
              </a:rPr>
              <a:t>課程學習成果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>
                <a:latin typeface="PMingLiu"/>
                <a:ea typeface="PMingLiu"/>
                <a:cs typeface="PMingLiu"/>
                <a:sym typeface="PMingLiu"/>
              </a:rPr>
              <a:t>多元表現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>
                <a:latin typeface="PMingLiu"/>
                <a:ea typeface="PMingLiu"/>
                <a:cs typeface="PMingLiu"/>
                <a:sym typeface="PMingLiu"/>
              </a:rPr>
              <a:t>學習歷程自述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zh-TW">
                <a:latin typeface="PMingLiu"/>
                <a:ea typeface="PMingLiu"/>
                <a:cs typeface="PMingLiu"/>
                <a:sym typeface="PMingLiu"/>
              </a:rPr>
              <a:t>其他</a:t>
            </a:r>
            <a:endParaRPr/>
          </a:p>
        </p:txBody>
      </p:sp>
      <p:sp>
        <p:nvSpPr>
          <p:cNvPr id="99" name="Google Shape;99;p2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15" name="Google Shape;11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3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158" name="Google Shape;15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6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27ae3d4973_2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g127ae3d4973_2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214" name="Google Shape;21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9:notes"/>
          <p:cNvSpPr txBox="1"/>
          <p:nvPr/>
        </p:nvSpPr>
        <p:spPr>
          <a:xfrm>
            <a:off x="3884612" y="8685212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1" name="Google Shape;81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 rot="5400000">
            <a:off x="3920332" y="-1256507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1" name="Google Shape;41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2" name="Google Shape;4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ie.nkust.edu.tw/download.php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 rot="-5400000" flipH="1">
            <a:off x="5338762" y="4762"/>
            <a:ext cx="6853237" cy="6853237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rgbClr val="ACD7C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561975" y="1425042"/>
            <a:ext cx="6853200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zh-TW" sz="4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altLang="zh-TW" sz="4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zh-TW" sz="4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學年度</a:t>
            </a:r>
            <a:br>
              <a:rPr lang="zh-TW" sz="4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zh-TW" sz="4000" b="1" i="0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四技二專甄選入學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6600"/>
              </a:buClr>
              <a:buSzPts val="3200"/>
              <a:buFont typeface="Calibri"/>
              <a:buNone/>
            </a:pPr>
            <a:r>
              <a:rPr lang="zh-TW" sz="3200" b="1" i="0" u="none" dirty="0">
                <a:solidFill>
                  <a:srgbClr val="FF6600"/>
                </a:solidFill>
                <a:latin typeface="Calibri"/>
                <a:ea typeface="Calibri"/>
                <a:cs typeface="Calibri"/>
                <a:sym typeface="Calibri"/>
              </a:rPr>
              <a:t>第二階段甄試「備審資料準備指引」</a:t>
            </a:r>
            <a:endParaRPr dirty="0"/>
          </a:p>
        </p:txBody>
      </p:sp>
      <p:sp>
        <p:nvSpPr>
          <p:cNvPr id="92" name="Google Shape;92;p1"/>
          <p:cNvSpPr txBox="1"/>
          <p:nvPr/>
        </p:nvSpPr>
        <p:spPr>
          <a:xfrm>
            <a:off x="2297112" y="4897437"/>
            <a:ext cx="6083300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Arial"/>
              <a:buNone/>
            </a:pPr>
            <a:r>
              <a:rPr lang="zh-TW" sz="2400" b="0" i="0" u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主講人：張雲龍主任</a:t>
            </a:r>
            <a:endParaRPr dirty="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Arial"/>
              <a:buNone/>
            </a:pPr>
            <a:r>
              <a:rPr lang="zh-TW" sz="2400" b="0" i="0" u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日  期：11</a:t>
            </a:r>
            <a:r>
              <a:rPr lang="en-US" altLang="zh-TW" sz="2400" b="0" i="0" u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zh-TW" sz="2400" b="0" i="0" u="none" dirty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rPr>
              <a:t>年5月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dirty="0">
              <a:solidFill>
                <a:srgbClr val="26262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164762" y="373062"/>
            <a:ext cx="1919287" cy="3556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 txBox="1"/>
          <p:nvPr/>
        </p:nvSpPr>
        <p:spPr>
          <a:xfrm>
            <a:off x="8610600" y="61753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/>
          </a:p>
        </p:txBody>
      </p:sp>
      <p:pic>
        <p:nvPicPr>
          <p:cNvPr id="95" name="Google Shape;95;p1" descr="一張含有 裝置 的圖片&#10;&#10;自動產生的描述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115175" y="1574800"/>
            <a:ext cx="3971925" cy="360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127ae3d4973_20_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/>
              <a:t>10</a:t>
            </a:fld>
            <a:endParaRPr/>
          </a:p>
        </p:txBody>
      </p:sp>
      <p:sp>
        <p:nvSpPr>
          <p:cNvPr id="233" name="Google Shape;233;g127ae3d4973_20_10"/>
          <p:cNvSpPr txBox="1"/>
          <p:nvPr/>
        </p:nvSpPr>
        <p:spPr>
          <a:xfrm>
            <a:off x="1495653" y="989300"/>
            <a:ext cx="2944500" cy="92070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Microsoft YaHei"/>
              <a:buNone/>
            </a:pPr>
            <a:r>
              <a:rPr lang="zh-TW" sz="4000" b="1" dirty="0">
                <a:solidFill>
                  <a:schemeClr val="tx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相關網址</a:t>
            </a:r>
            <a:endParaRPr sz="4000" b="1" dirty="0">
              <a:solidFill>
                <a:schemeClr val="tx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236" name="Google Shape;236;g127ae3d4973_20_10"/>
          <p:cNvSpPr txBox="1"/>
          <p:nvPr/>
        </p:nvSpPr>
        <p:spPr>
          <a:xfrm>
            <a:off x="2397050" y="3327750"/>
            <a:ext cx="1626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600" b="1" dirty="0">
                <a:solidFill>
                  <a:srgbClr val="0F0F0F"/>
                </a:solidFill>
              </a:rPr>
              <a:t>歷屆考古題 →</a:t>
            </a:r>
            <a:endParaRPr sz="1600" b="1" dirty="0">
              <a:solidFill>
                <a:srgbClr val="0F0F0F"/>
              </a:solidFill>
            </a:endParaRPr>
          </a:p>
        </p:txBody>
      </p:sp>
      <p:sp>
        <p:nvSpPr>
          <p:cNvPr id="237" name="Google Shape;237;g127ae3d4973_20_10"/>
          <p:cNvSpPr txBox="1"/>
          <p:nvPr/>
        </p:nvSpPr>
        <p:spPr>
          <a:xfrm>
            <a:off x="3948100" y="3327750"/>
            <a:ext cx="5905800" cy="8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500" u="sng" dirty="0">
                <a:solidFill>
                  <a:schemeClr val="hlink"/>
                </a:solidFill>
                <a:hlinkClick r:id="rId3"/>
              </a:rPr>
              <a:t>http://www.csie.nkust.edu.tw/download.php</a:t>
            </a:r>
            <a:endParaRPr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 rot="5400000" flipH="1">
            <a:off x="0" y="5372100"/>
            <a:ext cx="1485900" cy="1485900"/>
          </a:xfrm>
          <a:prstGeom prst="rtTriangle">
            <a:avLst/>
          </a:prstGeom>
          <a:solidFill>
            <a:srgbClr val="ACD7C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 rot="-5400000" flipH="1">
            <a:off x="9753600" y="-96837"/>
            <a:ext cx="2341562" cy="2535237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4170362" y="5113337"/>
            <a:ext cx="3851275" cy="920750"/>
          </a:xfrm>
          <a:prstGeom prst="rect">
            <a:avLst/>
          </a:prstGeom>
          <a:solidFill>
            <a:srgbClr val="FFCC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Microsoft YaHei"/>
              <a:buNone/>
            </a:pPr>
            <a:r>
              <a:rPr lang="zh-TW" sz="4000" b="0" i="0" u="none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5. 其他</a:t>
            </a:r>
            <a:endParaRPr/>
          </a:p>
        </p:txBody>
      </p:sp>
      <p:grpSp>
        <p:nvGrpSpPr>
          <p:cNvPr id="104" name="Google Shape;104;p2"/>
          <p:cNvGrpSpPr/>
          <p:nvPr/>
        </p:nvGrpSpPr>
        <p:grpSpPr>
          <a:xfrm>
            <a:off x="1055687" y="1851025"/>
            <a:ext cx="10080625" cy="2627312"/>
            <a:chOff x="1058457" y="1499754"/>
            <a:chExt cx="10081223" cy="2628121"/>
          </a:xfrm>
        </p:grpSpPr>
        <p:sp>
          <p:nvSpPr>
            <p:cNvPr id="105" name="Google Shape;105;p2"/>
            <p:cNvSpPr txBox="1"/>
            <p:nvPr/>
          </p:nvSpPr>
          <p:spPr>
            <a:xfrm>
              <a:off x="1058457" y="1499754"/>
              <a:ext cx="4818348" cy="921033"/>
            </a:xfrm>
            <a:prstGeom prst="rect">
              <a:avLst/>
            </a:prstGeom>
            <a:solidFill>
              <a:srgbClr val="FF840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Microsoft YaHei"/>
                <a:buNone/>
              </a:pPr>
              <a:r>
                <a:rPr lang="zh-TW" sz="4000" b="0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1. 修課紀錄</a:t>
              </a:r>
              <a:endParaRPr/>
            </a:p>
          </p:txBody>
        </p:sp>
        <p:sp>
          <p:nvSpPr>
            <p:cNvPr id="106" name="Google Shape;106;p2"/>
            <p:cNvSpPr txBox="1"/>
            <p:nvPr/>
          </p:nvSpPr>
          <p:spPr>
            <a:xfrm>
              <a:off x="6321331" y="1499754"/>
              <a:ext cx="4818349" cy="921033"/>
            </a:xfrm>
            <a:prstGeom prst="rect">
              <a:avLst/>
            </a:prstGeom>
            <a:solidFill>
              <a:srgbClr val="2EB8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Microsoft YaHei"/>
                <a:buNone/>
              </a:pPr>
              <a:r>
                <a:rPr lang="zh-TW" sz="4000" b="0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2. 課程學習成果</a:t>
              </a:r>
              <a:endParaRPr/>
            </a:p>
          </p:txBody>
        </p:sp>
        <p:sp>
          <p:nvSpPr>
            <p:cNvPr id="107" name="Google Shape;107;p2"/>
            <p:cNvSpPr txBox="1"/>
            <p:nvPr/>
          </p:nvSpPr>
          <p:spPr>
            <a:xfrm>
              <a:off x="1058457" y="3206842"/>
              <a:ext cx="4818348" cy="921033"/>
            </a:xfrm>
            <a:prstGeom prst="rect">
              <a:avLst/>
            </a:prstGeom>
            <a:solidFill>
              <a:srgbClr val="FF840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Microsoft YaHei"/>
                <a:buNone/>
              </a:pPr>
              <a:r>
                <a:rPr lang="zh-TW" sz="4000" b="0" i="0" u="none" dirty="0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3. 多元表現</a:t>
              </a:r>
              <a:endParaRPr dirty="0"/>
            </a:p>
          </p:txBody>
        </p:sp>
        <p:sp>
          <p:nvSpPr>
            <p:cNvPr id="108" name="Google Shape;108;p2"/>
            <p:cNvSpPr txBox="1"/>
            <p:nvPr/>
          </p:nvSpPr>
          <p:spPr>
            <a:xfrm>
              <a:off x="6321331" y="3206842"/>
              <a:ext cx="4818349" cy="921033"/>
            </a:xfrm>
            <a:prstGeom prst="rect">
              <a:avLst/>
            </a:prstGeom>
            <a:solidFill>
              <a:srgbClr val="2EB82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Microsoft YaHei"/>
                <a:buNone/>
              </a:pPr>
              <a:r>
                <a:rPr lang="zh-TW" sz="4000" b="0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4. 學習歷程自述</a:t>
              </a:r>
              <a:endParaRPr/>
            </a:p>
          </p:txBody>
        </p:sp>
      </p:grpSp>
      <p:sp>
        <p:nvSpPr>
          <p:cNvPr id="109" name="Google Shape;109;p2"/>
          <p:cNvSpPr txBox="1"/>
          <p:nvPr/>
        </p:nvSpPr>
        <p:spPr>
          <a:xfrm>
            <a:off x="2354262" y="431800"/>
            <a:ext cx="7483475" cy="785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500"/>
              <a:buFont typeface="Microsoft YaHei"/>
              <a:buNone/>
            </a:pPr>
            <a:r>
              <a:rPr lang="zh-TW" sz="4500" b="0" i="0" u="none">
                <a:solidFill>
                  <a:srgbClr val="26262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備審資料準備指引－項目</a:t>
            </a:r>
            <a:endParaRPr/>
          </a:p>
        </p:txBody>
      </p:sp>
      <p:pic>
        <p:nvPicPr>
          <p:cNvPr id="110" name="Google Shape;110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160000" y="93662"/>
            <a:ext cx="1919287" cy="35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Microsoft JhengHei"/>
              <a:buNone/>
            </a:pPr>
            <a:r>
              <a:rPr lang="zh-TW" sz="1300" b="0" i="0" u="none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備註：本標準指引之「評分項目」內容如與「技專校院招生委員會聯合會」公告之「11</a:t>
            </a:r>
            <a:r>
              <a:rPr lang="en-US" altLang="zh-TW" sz="1300" b="0" i="0" u="none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2</a:t>
            </a:r>
            <a:r>
              <a:rPr lang="zh-TW" sz="1300" b="0" i="0" u="none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學年度四技二專甄選入學招生簡章」不一致，仍以簡章校系分則公告資料為準</a:t>
            </a:r>
            <a:endParaRPr dirty="0"/>
          </a:p>
        </p:txBody>
      </p:sp>
      <p:sp>
        <p:nvSpPr>
          <p:cNvPr id="112" name="Google Shape;112;p2"/>
          <p:cNvSpPr txBox="1"/>
          <p:nvPr/>
        </p:nvSpPr>
        <p:spPr>
          <a:xfrm>
            <a:off x="8610600" y="61753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" name="Google Shape;118;p3"/>
          <p:cNvGrpSpPr/>
          <p:nvPr/>
        </p:nvGrpSpPr>
        <p:grpSpPr>
          <a:xfrm>
            <a:off x="396875" y="231775"/>
            <a:ext cx="11304587" cy="922337"/>
            <a:chOff x="397328" y="393827"/>
            <a:chExt cx="11304815" cy="920881"/>
          </a:xfrm>
        </p:grpSpPr>
        <p:sp>
          <p:nvSpPr>
            <p:cNvPr id="119" name="Google Shape;119;p3"/>
            <p:cNvSpPr txBox="1"/>
            <p:nvPr/>
          </p:nvSpPr>
          <p:spPr>
            <a:xfrm>
              <a:off x="3874023" y="1202173"/>
              <a:ext cx="7828120" cy="112535"/>
            </a:xfrm>
            <a:prstGeom prst="rect">
              <a:avLst/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zh-TW" sz="1800" b="0" i="0" u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．</a:t>
              </a:r>
              <a:endParaRPr/>
            </a:p>
          </p:txBody>
        </p:sp>
        <p:sp>
          <p:nvSpPr>
            <p:cNvPr id="120" name="Google Shape;120;p3"/>
            <p:cNvSpPr/>
            <p:nvPr/>
          </p:nvSpPr>
          <p:spPr>
            <a:xfrm>
              <a:off x="397328" y="393827"/>
              <a:ext cx="4632418" cy="920881"/>
            </a:xfrm>
            <a:prstGeom prst="parallelogram">
              <a:avLst>
                <a:gd name="adj" fmla="val 2879"/>
              </a:avLst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3"/>
            <p:cNvSpPr txBox="1"/>
            <p:nvPr/>
          </p:nvSpPr>
          <p:spPr>
            <a:xfrm>
              <a:off x="805211" y="484935"/>
              <a:ext cx="3816103" cy="7386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800"/>
                <a:buFont typeface="Microsoft YaHei"/>
                <a:buNone/>
              </a:pPr>
              <a:r>
                <a:rPr lang="zh-TW" sz="4800" b="1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  </a:t>
              </a:r>
              <a:r>
                <a:rPr lang="zh-TW" sz="4000" b="1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1.修 課 紀 錄</a:t>
              </a:r>
              <a:endParaRPr/>
            </a:p>
          </p:txBody>
        </p:sp>
      </p:grpSp>
      <p:sp>
        <p:nvSpPr>
          <p:cNvPr id="122" name="Google Shape;122;p3"/>
          <p:cNvSpPr/>
          <p:nvPr/>
        </p:nvSpPr>
        <p:spPr>
          <a:xfrm>
            <a:off x="7393207" y="2749373"/>
            <a:ext cx="3399226" cy="2126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本系參考左列學生各課程之</a:t>
            </a:r>
            <a:endParaRPr sz="18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修課紀錄進行</a:t>
            </a:r>
            <a:r>
              <a:rPr lang="zh-TW" sz="1800" b="1" i="0" u="none" strike="noStrike" cap="none">
                <a:solidFill>
                  <a:schemeClr val="lt1"/>
                </a:solidFill>
                <a:highlight>
                  <a:srgbClr val="800000"/>
                </a:highlight>
                <a:latin typeface="Arial"/>
                <a:ea typeface="Arial"/>
                <a:cs typeface="Arial"/>
                <a:sym typeface="Arial"/>
              </a:rPr>
              <a:t>綜合評量</a:t>
            </a:r>
            <a:endParaRPr sz="1800" b="1" i="0" u="none" strike="noStrike" cap="none">
              <a:solidFill>
                <a:schemeClr val="lt1"/>
              </a:solidFill>
              <a:highlight>
                <a:srgbClr val="800000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不會以修課紀錄的課程數與</a:t>
            </a:r>
            <a:endParaRPr sz="18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學分數為唯㇐評量指標。</a:t>
            </a:r>
            <a:endParaRPr/>
          </a:p>
        </p:txBody>
      </p:sp>
      <p:sp>
        <p:nvSpPr>
          <p:cNvPr id="123" name="Google Shape;123;p3"/>
          <p:cNvSpPr txBox="1"/>
          <p:nvPr/>
        </p:nvSpPr>
        <p:spPr>
          <a:xfrm>
            <a:off x="1323975" y="2955925"/>
            <a:ext cx="4975225" cy="2128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部定:必修之專業及實習科目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 與㇐般科目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校訂:必修之專業及實習科目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 與㇐般科目，以及選修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　　 課程等修課紀錄。</a:t>
            </a:r>
            <a:endParaRPr/>
          </a:p>
        </p:txBody>
      </p:sp>
      <p:cxnSp>
        <p:nvCxnSpPr>
          <p:cNvPr id="124" name="Google Shape;124;p3"/>
          <p:cNvCxnSpPr/>
          <p:nvPr/>
        </p:nvCxnSpPr>
        <p:spPr>
          <a:xfrm>
            <a:off x="6096000" y="1789112"/>
            <a:ext cx="0" cy="4049712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25" name="Google Shape;125;p3"/>
          <p:cNvSpPr txBox="1"/>
          <p:nvPr/>
        </p:nvSpPr>
        <p:spPr>
          <a:xfrm>
            <a:off x="1031875" y="1809750"/>
            <a:ext cx="17748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審查重點</a:t>
            </a:r>
            <a:endParaRPr/>
          </a:p>
        </p:txBody>
      </p:sp>
      <p:sp>
        <p:nvSpPr>
          <p:cNvPr id="126" name="Google Shape;126;p3"/>
          <p:cNvSpPr txBox="1"/>
          <p:nvPr/>
        </p:nvSpPr>
        <p:spPr>
          <a:xfrm>
            <a:off x="6299200" y="1736725"/>
            <a:ext cx="17748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準備指引</a:t>
            </a:r>
            <a:endParaRPr/>
          </a:p>
        </p:txBody>
      </p:sp>
      <p:sp>
        <p:nvSpPr>
          <p:cNvPr id="127" name="Google Shape;127;p3"/>
          <p:cNvSpPr txBox="1"/>
          <p:nvPr/>
        </p:nvSpPr>
        <p:spPr>
          <a:xfrm>
            <a:off x="8610600" y="61753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/>
          </a:p>
        </p:txBody>
      </p:sp>
      <p:sp>
        <p:nvSpPr>
          <p:cNvPr id="128" name="Google Shape;128;p3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3"/>
          <p:cNvSpPr txBox="1"/>
          <p:nvPr/>
        </p:nvSpPr>
        <p:spPr>
          <a:xfrm>
            <a:off x="8407550" y="5127000"/>
            <a:ext cx="2529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3"/>
          <p:cNvSpPr txBox="1"/>
          <p:nvPr/>
        </p:nvSpPr>
        <p:spPr>
          <a:xfrm>
            <a:off x="7913450" y="5127000"/>
            <a:ext cx="3023100" cy="400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FF9953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8409"/>
              </a:buClr>
              <a:buSzPts val="1400"/>
              <a:buFont typeface="Arial"/>
              <a:buNone/>
            </a:pPr>
            <a:r>
              <a:rPr lang="zh-TW" b="1">
                <a:solidFill>
                  <a:srgbClr val="FF8409"/>
                </a:solidFill>
              </a:rPr>
              <a:t>例如：歷年成績單</a:t>
            </a:r>
            <a:endParaRPr b="1">
              <a:solidFill>
                <a:srgbClr val="FF8409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4"/>
          <p:cNvSpPr txBox="1"/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/>
          </a:p>
        </p:txBody>
      </p:sp>
      <p:grpSp>
        <p:nvGrpSpPr>
          <p:cNvPr id="136" name="Google Shape;136;p4"/>
          <p:cNvGrpSpPr/>
          <p:nvPr/>
        </p:nvGrpSpPr>
        <p:grpSpPr>
          <a:xfrm>
            <a:off x="396875" y="231775"/>
            <a:ext cx="11304587" cy="922337"/>
            <a:chOff x="397328" y="393827"/>
            <a:chExt cx="11304815" cy="920881"/>
          </a:xfrm>
        </p:grpSpPr>
        <p:sp>
          <p:nvSpPr>
            <p:cNvPr id="137" name="Google Shape;137;p4"/>
            <p:cNvSpPr txBox="1"/>
            <p:nvPr/>
          </p:nvSpPr>
          <p:spPr>
            <a:xfrm>
              <a:off x="3874023" y="1202173"/>
              <a:ext cx="7828120" cy="112535"/>
            </a:xfrm>
            <a:prstGeom prst="rect">
              <a:avLst/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zh-TW" sz="1800" b="0" i="0" u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．</a:t>
              </a:r>
              <a:endParaRPr/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397328" y="393827"/>
              <a:ext cx="4632418" cy="920881"/>
            </a:xfrm>
            <a:prstGeom prst="parallelogram">
              <a:avLst>
                <a:gd name="adj" fmla="val 2879"/>
              </a:avLst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4"/>
            <p:cNvSpPr txBox="1"/>
            <p:nvPr/>
          </p:nvSpPr>
          <p:spPr>
            <a:xfrm>
              <a:off x="805211" y="484935"/>
              <a:ext cx="3816103" cy="7386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800"/>
                <a:buFont typeface="Microsoft YaHei"/>
                <a:buNone/>
              </a:pPr>
              <a:r>
                <a:rPr lang="zh-TW" sz="4800" b="1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  </a:t>
              </a:r>
              <a:r>
                <a:rPr lang="zh-TW" sz="4000" b="1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1.修 課 紀 錄</a:t>
              </a:r>
              <a:endParaRPr/>
            </a:p>
          </p:txBody>
        </p:sp>
      </p:grpSp>
      <p:sp>
        <p:nvSpPr>
          <p:cNvPr id="140" name="Google Shape;140;p4"/>
          <p:cNvSpPr txBox="1"/>
          <p:nvPr/>
        </p:nvSpPr>
        <p:spPr>
          <a:xfrm>
            <a:off x="1598550" y="1997075"/>
            <a:ext cx="8994900" cy="19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zh-TW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資訊工程系的學生需要有較好的</a:t>
            </a:r>
            <a:r>
              <a:rPr lang="zh-TW" sz="1800" b="1">
                <a:solidFill>
                  <a:schemeClr val="lt1"/>
                </a:solidFill>
                <a:highlight>
                  <a:srgbClr val="800000"/>
                </a:highlight>
              </a:rPr>
              <a:t>數學、英文</a:t>
            </a:r>
            <a:r>
              <a:rPr lang="zh-TW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成績：</a:t>
            </a:r>
            <a:endParaRPr sz="20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zh-TW" sz="2000" b="1">
                <a:solidFill>
                  <a:schemeClr val="dk1"/>
                </a:solidFill>
              </a:rPr>
              <a:t>　1. </a:t>
            </a:r>
            <a:r>
              <a:rPr lang="zh-TW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數學、英文的</a:t>
            </a:r>
            <a:r>
              <a:rPr lang="zh-TW" sz="2000" b="1" i="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修課紀錄</a:t>
            </a:r>
            <a:endParaRPr sz="2000" b="1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zh-TW" sz="2000" b="1">
                <a:solidFill>
                  <a:schemeClr val="dk1"/>
                </a:solidFill>
              </a:rPr>
              <a:t>　2. 數學、英文的</a:t>
            </a:r>
            <a:r>
              <a:rPr lang="zh-TW" sz="2000" b="1" u="sng">
                <a:solidFill>
                  <a:schemeClr val="dk1"/>
                </a:solidFill>
              </a:rPr>
              <a:t>統測分數</a:t>
            </a:r>
            <a:r>
              <a:rPr lang="zh-TW" sz="2000" b="1">
                <a:solidFill>
                  <a:schemeClr val="dk1"/>
                </a:solidFill>
              </a:rPr>
              <a:t>紀錄單獨擷取出來打成一張表格，</a:t>
            </a:r>
            <a:endParaRPr sz="2000" b="1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zh-TW" sz="2000" b="1">
                <a:solidFill>
                  <a:schemeClr val="dk1"/>
                </a:solidFill>
              </a:rPr>
              <a:t> 　（請蓋導師及科主任章）</a:t>
            </a:r>
            <a:endParaRPr sz="2000" b="1">
              <a:solidFill>
                <a:schemeClr val="dk1"/>
              </a:solidFill>
            </a:endParaRPr>
          </a:p>
        </p:txBody>
      </p:sp>
      <p:sp>
        <p:nvSpPr>
          <p:cNvPr id="141" name="Google Shape;141;p4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4"/>
          <p:cNvSpPr txBox="1"/>
          <p:nvPr/>
        </p:nvSpPr>
        <p:spPr>
          <a:xfrm>
            <a:off x="8610600" y="617537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6875" y="231775"/>
            <a:ext cx="11307762" cy="1152525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5"/>
          <p:cNvSpPr txBox="1"/>
          <p:nvPr/>
        </p:nvSpPr>
        <p:spPr>
          <a:xfrm>
            <a:off x="1411287" y="2490787"/>
            <a:ext cx="3497262" cy="26876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1.專題實作</a:t>
            </a:r>
            <a:endParaRPr/>
          </a:p>
          <a:p>
            <a:pPr marL="0" marR="0" lvl="0" indent="0" algn="ctr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2.實習科目</a:t>
            </a:r>
            <a:endParaRPr/>
          </a:p>
          <a:p>
            <a:pPr marL="0" marR="0" lvl="0" indent="0" algn="ctr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3.其他課程</a:t>
            </a:r>
            <a:endParaRPr/>
          </a:p>
          <a:p>
            <a:pPr marL="0" marR="0" lvl="0" indent="0" algn="ctr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None/>
            </a:pPr>
            <a:r>
              <a:rPr lang="zh-TW" sz="16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之學習(作品)成果。</a:t>
            </a:r>
            <a:endParaRPr/>
          </a:p>
        </p:txBody>
      </p:sp>
      <p:sp>
        <p:nvSpPr>
          <p:cNvPr id="149" name="Google Shape;149;p5"/>
          <p:cNvSpPr/>
          <p:nvPr/>
        </p:nvSpPr>
        <p:spPr>
          <a:xfrm>
            <a:off x="7380486" y="2629156"/>
            <a:ext cx="3520897" cy="2959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請提供</a:t>
            </a:r>
            <a:r>
              <a:rPr lang="zh-TW" sz="1800" b="1" i="0" u="none" strike="noStrike" cap="none">
                <a:solidFill>
                  <a:schemeClr val="lt1"/>
                </a:solidFill>
                <a:highlight>
                  <a:srgbClr val="800000"/>
                </a:highlight>
                <a:latin typeface="Arial"/>
                <a:ea typeface="Arial"/>
                <a:cs typeface="Arial"/>
                <a:sym typeface="Arial"/>
              </a:rPr>
              <a:t>高中階段</a:t>
            </a: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自己或分組製作，並經老師認證之課程學習成果或作品</a:t>
            </a:r>
            <a:endParaRPr sz="18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實作成果及報告</a:t>
            </a:r>
            <a:endParaRPr sz="1800" b="1" i="0" u="none" strike="noStrike" cap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說明檢討及回饋，重視成果的歷程與反思。</a:t>
            </a:r>
            <a:endParaRPr/>
          </a:p>
        </p:txBody>
      </p:sp>
      <p:sp>
        <p:nvSpPr>
          <p:cNvPr id="150" name="Google Shape;150;p5"/>
          <p:cNvSpPr txBox="1"/>
          <p:nvPr/>
        </p:nvSpPr>
        <p:spPr>
          <a:xfrm>
            <a:off x="7521550" y="5702300"/>
            <a:ext cx="2991000" cy="6309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59D559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1400"/>
              <a:buFont typeface="Arial"/>
              <a:buNone/>
            </a:pPr>
            <a:r>
              <a:rPr lang="zh-TW" sz="1400" b="1" i="0" u="non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若為小組團體成果或作品，</a:t>
            </a:r>
            <a:br>
              <a:rPr lang="zh-TW" sz="1400" b="1" i="0" u="non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zh-TW" sz="1400" b="1" i="0" u="none">
                <a:solidFill>
                  <a:srgbClr val="92D050"/>
                </a:solidFill>
                <a:latin typeface="Arial"/>
                <a:ea typeface="Arial"/>
                <a:cs typeface="Arial"/>
                <a:sym typeface="Arial"/>
              </a:rPr>
              <a:t>請務必敘明負責部分或個人貢獻。</a:t>
            </a:r>
            <a:endParaRPr/>
          </a:p>
        </p:txBody>
      </p:sp>
      <p:cxnSp>
        <p:nvCxnSpPr>
          <p:cNvPr id="151" name="Google Shape;151;p5"/>
          <p:cNvCxnSpPr/>
          <p:nvPr/>
        </p:nvCxnSpPr>
        <p:spPr>
          <a:xfrm>
            <a:off x="6096000" y="1789112"/>
            <a:ext cx="0" cy="4049712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152" name="Google Shape;152;p5"/>
          <p:cNvSpPr txBox="1"/>
          <p:nvPr/>
        </p:nvSpPr>
        <p:spPr>
          <a:xfrm>
            <a:off x="1031875" y="1768475"/>
            <a:ext cx="17748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審查重點</a:t>
            </a:r>
            <a:endParaRPr/>
          </a:p>
        </p:txBody>
      </p:sp>
      <p:sp>
        <p:nvSpPr>
          <p:cNvPr id="153" name="Google Shape;153;p5"/>
          <p:cNvSpPr txBox="1"/>
          <p:nvPr/>
        </p:nvSpPr>
        <p:spPr>
          <a:xfrm>
            <a:off x="6246812" y="1768475"/>
            <a:ext cx="17748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準備指引</a:t>
            </a:r>
            <a:endParaRPr/>
          </a:p>
        </p:txBody>
      </p:sp>
      <p:sp>
        <p:nvSpPr>
          <p:cNvPr id="154" name="Google Shape;154;p5"/>
          <p:cNvSpPr txBox="1"/>
          <p:nvPr/>
        </p:nvSpPr>
        <p:spPr>
          <a:xfrm>
            <a:off x="8610600" y="61753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/>
          </a:p>
        </p:txBody>
      </p:sp>
      <p:sp>
        <p:nvSpPr>
          <p:cNvPr id="155" name="Google Shape;155;p5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oogle Shape;161;p6"/>
          <p:cNvGrpSpPr/>
          <p:nvPr/>
        </p:nvGrpSpPr>
        <p:grpSpPr>
          <a:xfrm>
            <a:off x="396875" y="231775"/>
            <a:ext cx="11304587" cy="922337"/>
            <a:chOff x="397328" y="393827"/>
            <a:chExt cx="11304815" cy="920881"/>
          </a:xfrm>
        </p:grpSpPr>
        <p:sp>
          <p:nvSpPr>
            <p:cNvPr id="162" name="Google Shape;162;p6"/>
            <p:cNvSpPr txBox="1"/>
            <p:nvPr/>
          </p:nvSpPr>
          <p:spPr>
            <a:xfrm>
              <a:off x="3874023" y="1202173"/>
              <a:ext cx="7828120" cy="112535"/>
            </a:xfrm>
            <a:prstGeom prst="rect">
              <a:avLst/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zh-TW" sz="1800" b="0" i="0" u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．</a:t>
              </a:r>
              <a:endParaRPr/>
            </a:p>
          </p:txBody>
        </p:sp>
        <p:sp>
          <p:nvSpPr>
            <p:cNvPr id="163" name="Google Shape;163;p6"/>
            <p:cNvSpPr/>
            <p:nvPr/>
          </p:nvSpPr>
          <p:spPr>
            <a:xfrm>
              <a:off x="397328" y="393827"/>
              <a:ext cx="4632418" cy="920881"/>
            </a:xfrm>
            <a:prstGeom prst="parallelogram">
              <a:avLst>
                <a:gd name="adj" fmla="val 2879"/>
              </a:avLst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6"/>
            <p:cNvSpPr txBox="1"/>
            <p:nvPr/>
          </p:nvSpPr>
          <p:spPr>
            <a:xfrm>
              <a:off x="857369" y="488107"/>
              <a:ext cx="3711788" cy="73866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800"/>
                <a:buFont typeface="Microsoft YaHei"/>
                <a:buNone/>
              </a:pPr>
              <a:r>
                <a:rPr lang="zh-TW" sz="4800" b="1" i="0" u="none" dirty="0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  </a:t>
              </a:r>
              <a:r>
                <a:rPr lang="zh-TW" sz="4000" b="1" i="0" u="none" dirty="0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3.多 元 表 現</a:t>
              </a:r>
              <a:endParaRPr dirty="0"/>
            </a:p>
          </p:txBody>
        </p:sp>
      </p:grpSp>
      <p:sp>
        <p:nvSpPr>
          <p:cNvPr id="165" name="Google Shape;165;p6"/>
          <p:cNvSpPr txBox="1"/>
          <p:nvPr/>
        </p:nvSpPr>
        <p:spPr>
          <a:xfrm>
            <a:off x="6578600" y="2305050"/>
            <a:ext cx="5238900" cy="3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在自主學習中，學習時間紀錄及成果等。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i="0" u="none" dirty="0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在協助班級活動過程中，學習和成⾧等。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在參與競賽過程中，準備與經驗等。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與電腦相關証照表現。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如程式設計相關檢定(測)表現。</a:t>
            </a:r>
            <a:endParaRPr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在高中學習階段，多元學習的反思與心得等。	</a:t>
            </a:r>
            <a:endParaRPr dirty="0"/>
          </a:p>
        </p:txBody>
      </p:sp>
      <p:sp>
        <p:nvSpPr>
          <p:cNvPr id="166" name="Google Shape;166;p6"/>
          <p:cNvSpPr txBox="1"/>
          <p:nvPr/>
        </p:nvSpPr>
        <p:spPr>
          <a:xfrm>
            <a:off x="1031875" y="1768475"/>
            <a:ext cx="1774825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審查重點</a:t>
            </a:r>
            <a:endParaRPr/>
          </a:p>
        </p:txBody>
      </p:sp>
      <p:sp>
        <p:nvSpPr>
          <p:cNvPr id="167" name="Google Shape;167;p6"/>
          <p:cNvSpPr txBox="1"/>
          <p:nvPr/>
        </p:nvSpPr>
        <p:spPr>
          <a:xfrm>
            <a:off x="895350" y="2305050"/>
            <a:ext cx="5049900" cy="420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1.彈性學習時間學習成果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zh-TW" sz="16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(包含自主學習or選手培訓or學校特色活動)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2.擔任幹部經驗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3.競賽表現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4.檢定證照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5.特殊優良表現證明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6.多元表現綜整心得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1" i="0" u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None/>
            </a:pPr>
            <a:r>
              <a:rPr lang="zh-TW" sz="1800" b="1" i="0" u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1" i="0" u="none">
              <a:solidFill>
                <a:srgbClr val="59595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6"/>
          <p:cNvSpPr txBox="1"/>
          <p:nvPr/>
        </p:nvSpPr>
        <p:spPr>
          <a:xfrm>
            <a:off x="6246812" y="1768475"/>
            <a:ext cx="1774800" cy="5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準備指引</a:t>
            </a:r>
            <a:endParaRPr/>
          </a:p>
        </p:txBody>
      </p:sp>
      <p:sp>
        <p:nvSpPr>
          <p:cNvPr id="169" name="Google Shape;169;p6"/>
          <p:cNvSpPr txBox="1"/>
          <p:nvPr/>
        </p:nvSpPr>
        <p:spPr>
          <a:xfrm>
            <a:off x="1179512" y="5614987"/>
            <a:ext cx="4481512" cy="38417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FF9953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8409"/>
              </a:buClr>
              <a:buSzPts val="1400"/>
              <a:buFont typeface="Arial"/>
              <a:buNone/>
            </a:pPr>
            <a:r>
              <a:rPr lang="zh-TW" sz="1400" b="1" i="0" u="none">
                <a:solidFill>
                  <a:srgbClr val="FF8409"/>
                </a:solidFill>
                <a:latin typeface="Arial"/>
                <a:ea typeface="Arial"/>
                <a:cs typeface="Arial"/>
                <a:sym typeface="Arial"/>
              </a:rPr>
              <a:t>（以上項目無需全部具備，擇優呈現即可）</a:t>
            </a:r>
            <a:endParaRPr/>
          </a:p>
        </p:txBody>
      </p:sp>
      <p:grpSp>
        <p:nvGrpSpPr>
          <p:cNvPr id="170" name="Google Shape;170;p6"/>
          <p:cNvGrpSpPr/>
          <p:nvPr/>
        </p:nvGrpSpPr>
        <p:grpSpPr>
          <a:xfrm>
            <a:off x="2367867" y="2561269"/>
            <a:ext cx="4133307" cy="2470142"/>
            <a:chOff x="2333381" y="2572378"/>
            <a:chExt cx="4174636" cy="2461008"/>
          </a:xfrm>
        </p:grpSpPr>
        <p:cxnSp>
          <p:nvCxnSpPr>
            <p:cNvPr id="171" name="Google Shape;171;p6"/>
            <p:cNvCxnSpPr/>
            <p:nvPr/>
          </p:nvCxnSpPr>
          <p:spPr>
            <a:xfrm>
              <a:off x="4008976" y="2572378"/>
              <a:ext cx="2499041" cy="0"/>
            </a:xfrm>
            <a:prstGeom prst="straightConnector1">
              <a:avLst/>
            </a:prstGeom>
            <a:noFill/>
            <a:ln w="38100" cap="flat" cmpd="sng">
              <a:solidFill>
                <a:srgbClr val="59D559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72" name="Google Shape;172;p6"/>
            <p:cNvCxnSpPr/>
            <p:nvPr/>
          </p:nvCxnSpPr>
          <p:spPr>
            <a:xfrm>
              <a:off x="2894903" y="3429208"/>
              <a:ext cx="3613114" cy="0"/>
            </a:xfrm>
            <a:prstGeom prst="straightConnector1">
              <a:avLst/>
            </a:prstGeom>
            <a:noFill/>
            <a:ln w="38100" cap="flat" cmpd="sng">
              <a:solidFill>
                <a:srgbClr val="59D559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73" name="Google Shape;173;p6"/>
            <p:cNvCxnSpPr/>
            <p:nvPr/>
          </p:nvCxnSpPr>
          <p:spPr>
            <a:xfrm>
              <a:off x="2333381" y="3822716"/>
              <a:ext cx="4174636" cy="0"/>
            </a:xfrm>
            <a:prstGeom prst="straightConnector1">
              <a:avLst/>
            </a:prstGeom>
            <a:noFill/>
            <a:ln w="38100" cap="flat" cmpd="sng">
              <a:solidFill>
                <a:srgbClr val="59D559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74" name="Google Shape;174;p6"/>
            <p:cNvCxnSpPr/>
            <p:nvPr/>
          </p:nvCxnSpPr>
          <p:spPr>
            <a:xfrm>
              <a:off x="2333381" y="4225743"/>
              <a:ext cx="4174636" cy="0"/>
            </a:xfrm>
            <a:prstGeom prst="straightConnector1">
              <a:avLst/>
            </a:prstGeom>
            <a:noFill/>
            <a:ln w="38100" cap="flat" cmpd="sng">
              <a:solidFill>
                <a:srgbClr val="59D559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75" name="Google Shape;175;p6"/>
            <p:cNvCxnSpPr/>
            <p:nvPr/>
          </p:nvCxnSpPr>
          <p:spPr>
            <a:xfrm>
              <a:off x="3420544" y="4630358"/>
              <a:ext cx="3087473" cy="0"/>
            </a:xfrm>
            <a:prstGeom prst="straightConnector1">
              <a:avLst/>
            </a:prstGeom>
            <a:noFill/>
            <a:ln w="38100" cap="flat" cmpd="sng">
              <a:solidFill>
                <a:srgbClr val="59D559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176" name="Google Shape;176;p6"/>
            <p:cNvCxnSpPr/>
            <p:nvPr/>
          </p:nvCxnSpPr>
          <p:spPr>
            <a:xfrm>
              <a:off x="3420544" y="5033386"/>
              <a:ext cx="3087473" cy="0"/>
            </a:xfrm>
            <a:prstGeom prst="straightConnector1">
              <a:avLst/>
            </a:prstGeom>
            <a:noFill/>
            <a:ln w="38100" cap="flat" cmpd="sng">
              <a:solidFill>
                <a:srgbClr val="59D559"/>
              </a:solidFill>
              <a:prstDash val="solid"/>
              <a:miter lim="800000"/>
              <a:headEnd type="none" w="med" len="med"/>
              <a:tailEnd type="triangle" w="med" len="med"/>
            </a:ln>
          </p:spPr>
        </p:cxnSp>
      </p:grpSp>
      <p:sp>
        <p:nvSpPr>
          <p:cNvPr id="177" name="Google Shape;177;p6"/>
          <p:cNvSpPr txBox="1"/>
          <p:nvPr/>
        </p:nvSpPr>
        <p:spPr>
          <a:xfrm>
            <a:off x="8610600" y="61753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/>
          </a:p>
        </p:txBody>
      </p:sp>
      <p:sp>
        <p:nvSpPr>
          <p:cNvPr id="178" name="Google Shape;178;p6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9300" y="469900"/>
            <a:ext cx="4633912" cy="10731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4" name="Google Shape;184;p7"/>
          <p:cNvCxnSpPr/>
          <p:nvPr/>
        </p:nvCxnSpPr>
        <p:spPr>
          <a:xfrm>
            <a:off x="5981700" y="1776412"/>
            <a:ext cx="0" cy="4049712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grpSp>
        <p:nvGrpSpPr>
          <p:cNvPr id="185" name="Google Shape;185;p7"/>
          <p:cNvGrpSpPr/>
          <p:nvPr/>
        </p:nvGrpSpPr>
        <p:grpSpPr>
          <a:xfrm>
            <a:off x="646112" y="1770062"/>
            <a:ext cx="4837112" cy="4135437"/>
            <a:chOff x="1026733" y="1776094"/>
            <a:chExt cx="4836262" cy="4135278"/>
          </a:xfrm>
        </p:grpSpPr>
        <p:sp>
          <p:nvSpPr>
            <p:cNvPr id="186" name="Google Shape;186;p7"/>
            <p:cNvSpPr txBox="1"/>
            <p:nvPr/>
          </p:nvSpPr>
          <p:spPr>
            <a:xfrm>
              <a:off x="1656859" y="2576163"/>
              <a:ext cx="3498235" cy="36987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就 讀 動 機</a:t>
              </a:r>
              <a:endParaRPr/>
            </a:p>
          </p:txBody>
        </p:sp>
        <p:sp>
          <p:nvSpPr>
            <p:cNvPr id="187" name="Google Shape;187;p7"/>
            <p:cNvSpPr/>
            <p:nvPr/>
          </p:nvSpPr>
          <p:spPr>
            <a:xfrm>
              <a:off x="1924411" y="4233220"/>
              <a:ext cx="3938584" cy="16781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請</a:t>
              </a:r>
              <a:r>
                <a:rPr lang="zh-TW" sz="1800" b="1" i="0" u="sng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具體</a:t>
              </a: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說明</a:t>
              </a:r>
              <a:endParaRPr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對本系的</a:t>
              </a:r>
              <a:r>
                <a:rPr lang="zh-TW" sz="1800" b="1" i="0" u="none" strike="noStrike" cap="none">
                  <a:solidFill>
                    <a:schemeClr val="lt1"/>
                  </a:solidFill>
                  <a:highlight>
                    <a:srgbClr val="800000"/>
                  </a:highlight>
                  <a:latin typeface="Arial"/>
                  <a:ea typeface="Arial"/>
                  <a:cs typeface="Arial"/>
                  <a:sym typeface="Arial"/>
                </a:rPr>
                <a:t>修讀領域</a:t>
              </a: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、</a:t>
              </a:r>
              <a:r>
                <a:rPr lang="zh-TW" sz="1800" b="1" i="0" u="none" strike="noStrike" cap="none">
                  <a:solidFill>
                    <a:schemeClr val="lt1"/>
                  </a:solidFill>
                  <a:highlight>
                    <a:srgbClr val="800000"/>
                  </a:highlight>
                  <a:latin typeface="Arial"/>
                  <a:ea typeface="Arial"/>
                  <a:cs typeface="Arial"/>
                  <a:sym typeface="Arial"/>
                </a:rPr>
                <a:t>課程</a:t>
              </a:r>
              <a:endParaRPr sz="1800" b="1" i="0" u="none" strike="noStrike" cap="none">
                <a:solidFill>
                  <a:schemeClr val="lt1"/>
                </a:solidFill>
                <a:highlight>
                  <a:srgbClr val="800000"/>
                </a:highlight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及</a:t>
              </a:r>
              <a:r>
                <a:rPr lang="zh-TW" sz="1800" b="1" i="0" u="none" strike="noStrike" cap="none">
                  <a:solidFill>
                    <a:schemeClr val="lt1"/>
                  </a:solidFill>
                  <a:highlight>
                    <a:srgbClr val="800000"/>
                  </a:highlight>
                  <a:latin typeface="Arial"/>
                  <a:ea typeface="Arial"/>
                  <a:cs typeface="Arial"/>
                  <a:sym typeface="Arial"/>
                </a:rPr>
                <a:t>未來出入方向</a:t>
              </a: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之了解狀況。</a:t>
              </a:r>
              <a:r>
                <a:rPr lang="zh-TW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	</a:t>
              </a:r>
              <a:endParaRPr/>
            </a:p>
          </p:txBody>
        </p:sp>
        <p:sp>
          <p:nvSpPr>
            <p:cNvPr id="188" name="Google Shape;188;p7"/>
            <p:cNvSpPr txBox="1"/>
            <p:nvPr/>
          </p:nvSpPr>
          <p:spPr>
            <a:xfrm>
              <a:off x="1026733" y="1776094"/>
              <a:ext cx="1774513" cy="5238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2800"/>
                <a:buFont typeface="Arial"/>
                <a:buNone/>
              </a:pPr>
              <a:r>
                <a:rPr lang="zh-TW" sz="28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審查重點</a:t>
              </a:r>
              <a:endParaRPr/>
            </a:p>
          </p:txBody>
        </p:sp>
        <p:sp>
          <p:nvSpPr>
            <p:cNvPr id="189" name="Google Shape;189;p7"/>
            <p:cNvSpPr txBox="1"/>
            <p:nvPr/>
          </p:nvSpPr>
          <p:spPr>
            <a:xfrm>
              <a:off x="1026733" y="3514339"/>
              <a:ext cx="1774513" cy="5238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2800"/>
                <a:buFont typeface="Arial"/>
                <a:buNone/>
              </a:pPr>
              <a:r>
                <a:rPr lang="zh-TW" sz="28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準備指引</a:t>
              </a:r>
              <a:endParaRPr/>
            </a:p>
          </p:txBody>
        </p:sp>
      </p:grpSp>
      <p:grpSp>
        <p:nvGrpSpPr>
          <p:cNvPr id="190" name="Google Shape;190;p7"/>
          <p:cNvGrpSpPr/>
          <p:nvPr/>
        </p:nvGrpSpPr>
        <p:grpSpPr>
          <a:xfrm>
            <a:off x="6884987" y="471487"/>
            <a:ext cx="4632325" cy="920750"/>
            <a:chOff x="6909499" y="232463"/>
            <a:chExt cx="4631871" cy="920881"/>
          </a:xfrm>
        </p:grpSpPr>
        <p:sp>
          <p:nvSpPr>
            <p:cNvPr id="191" name="Google Shape;191;p7"/>
            <p:cNvSpPr/>
            <p:nvPr/>
          </p:nvSpPr>
          <p:spPr>
            <a:xfrm>
              <a:off x="6909499" y="232463"/>
              <a:ext cx="4631871" cy="920881"/>
            </a:xfrm>
            <a:prstGeom prst="parallelogram">
              <a:avLst>
                <a:gd name="adj" fmla="val 2880"/>
              </a:avLst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7"/>
            <p:cNvSpPr txBox="1"/>
            <p:nvPr/>
          </p:nvSpPr>
          <p:spPr>
            <a:xfrm>
              <a:off x="8338011" y="385126"/>
              <a:ext cx="1774845" cy="61555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000"/>
                <a:buFont typeface="Microsoft YaHei"/>
                <a:buNone/>
              </a:pPr>
              <a:r>
                <a:rPr lang="zh-TW" sz="4000" b="1" i="0" u="none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5.其 他</a:t>
              </a:r>
              <a:endParaRPr/>
            </a:p>
          </p:txBody>
        </p:sp>
      </p:grpSp>
      <p:grpSp>
        <p:nvGrpSpPr>
          <p:cNvPr id="193" name="Google Shape;193;p7"/>
          <p:cNvGrpSpPr/>
          <p:nvPr/>
        </p:nvGrpSpPr>
        <p:grpSpPr>
          <a:xfrm>
            <a:off x="6743700" y="1776412"/>
            <a:ext cx="4916487" cy="4173537"/>
            <a:chOff x="7089901" y="1776094"/>
            <a:chExt cx="4915962" cy="4173622"/>
          </a:xfrm>
        </p:grpSpPr>
        <p:sp>
          <p:nvSpPr>
            <p:cNvPr id="194" name="Google Shape;194;p7"/>
            <p:cNvSpPr txBox="1"/>
            <p:nvPr/>
          </p:nvSpPr>
          <p:spPr>
            <a:xfrm>
              <a:off x="8172460" y="2319030"/>
              <a:ext cx="3496889" cy="9239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其他有利審查資料</a:t>
              </a:r>
              <a:r>
                <a:rPr lang="zh-TW" sz="1800" b="0" i="0" u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	</a:t>
              </a:r>
              <a:endParaRPr/>
            </a:p>
          </p:txBody>
        </p:sp>
        <p:sp>
          <p:nvSpPr>
            <p:cNvPr id="195" name="Google Shape;195;p7"/>
            <p:cNvSpPr/>
            <p:nvPr/>
          </p:nvSpPr>
          <p:spPr>
            <a:xfrm>
              <a:off x="8067279" y="4271180"/>
              <a:ext cx="3938584" cy="16785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just" rtl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可</a:t>
              </a:r>
              <a:r>
                <a:rPr lang="zh-TW" sz="1800" b="1" u="sng">
                  <a:solidFill>
                    <a:srgbClr val="595959"/>
                  </a:solidFill>
                </a:rPr>
                <a:t>自行提供</a:t>
              </a: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其他任何有關</a:t>
              </a:r>
              <a:endParaRPr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能讓本系老師更認識你的</a:t>
              </a:r>
              <a:endParaRPr sz="1800" b="1" i="0" u="none" strike="noStrike" cap="none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just" rtl="0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資料文件或心得。	</a:t>
              </a:r>
              <a:endParaRPr/>
            </a:p>
          </p:txBody>
        </p:sp>
        <p:sp>
          <p:nvSpPr>
            <p:cNvPr id="196" name="Google Shape;196;p7"/>
            <p:cNvSpPr txBox="1"/>
            <p:nvPr/>
          </p:nvSpPr>
          <p:spPr>
            <a:xfrm>
              <a:off x="7089901" y="1776094"/>
              <a:ext cx="1774635" cy="523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2800"/>
                <a:buFont typeface="Arial"/>
                <a:buNone/>
              </a:pPr>
              <a:r>
                <a:rPr lang="zh-TW" sz="28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審查重點</a:t>
              </a:r>
              <a:endParaRPr/>
            </a:p>
          </p:txBody>
        </p:sp>
        <p:sp>
          <p:nvSpPr>
            <p:cNvPr id="197" name="Google Shape;197;p7"/>
            <p:cNvSpPr txBox="1"/>
            <p:nvPr/>
          </p:nvSpPr>
          <p:spPr>
            <a:xfrm>
              <a:off x="7089901" y="3514441"/>
              <a:ext cx="1774635" cy="52388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2800"/>
                <a:buFont typeface="Arial"/>
                <a:buNone/>
              </a:pPr>
              <a:r>
                <a:rPr lang="zh-TW" sz="2800" b="1" i="0" u="none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準備指引</a:t>
              </a:r>
              <a:endParaRPr/>
            </a:p>
          </p:txBody>
        </p:sp>
      </p:grpSp>
      <p:sp>
        <p:nvSpPr>
          <p:cNvPr id="198" name="Google Shape;198;p7"/>
          <p:cNvSpPr txBox="1"/>
          <p:nvPr/>
        </p:nvSpPr>
        <p:spPr>
          <a:xfrm>
            <a:off x="8610600" y="617537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/>
          </a:p>
        </p:txBody>
      </p:sp>
      <p:sp>
        <p:nvSpPr>
          <p:cNvPr id="199" name="Google Shape;199;p7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127ae3d4973_20_0"/>
          <p:cNvSpPr txBox="1"/>
          <p:nvPr/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/>
          </a:p>
        </p:txBody>
      </p:sp>
      <p:grpSp>
        <p:nvGrpSpPr>
          <p:cNvPr id="205" name="Google Shape;205;g127ae3d4973_20_0"/>
          <p:cNvGrpSpPr/>
          <p:nvPr/>
        </p:nvGrpSpPr>
        <p:grpSpPr>
          <a:xfrm>
            <a:off x="396883" y="231782"/>
            <a:ext cx="11304895" cy="922474"/>
            <a:chOff x="397328" y="393827"/>
            <a:chExt cx="11304895" cy="921000"/>
          </a:xfrm>
        </p:grpSpPr>
        <p:sp>
          <p:nvSpPr>
            <p:cNvPr id="206" name="Google Shape;206;g127ae3d4973_20_0"/>
            <p:cNvSpPr txBox="1"/>
            <p:nvPr/>
          </p:nvSpPr>
          <p:spPr>
            <a:xfrm>
              <a:off x="3874023" y="1202173"/>
              <a:ext cx="7828200" cy="112500"/>
            </a:xfrm>
            <a:prstGeom prst="rect">
              <a:avLst/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800"/>
                <a:buFont typeface="Arial"/>
                <a:buNone/>
              </a:pPr>
              <a:r>
                <a:rPr lang="zh-TW" sz="1800" b="0" i="0" u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．</a:t>
              </a:r>
              <a:endParaRPr/>
            </a:p>
          </p:txBody>
        </p:sp>
        <p:sp>
          <p:nvSpPr>
            <p:cNvPr id="207" name="Google Shape;207;g127ae3d4973_20_0"/>
            <p:cNvSpPr/>
            <p:nvPr/>
          </p:nvSpPr>
          <p:spPr>
            <a:xfrm>
              <a:off x="397328" y="393827"/>
              <a:ext cx="4632300" cy="921000"/>
            </a:xfrm>
            <a:prstGeom prst="parallelogram">
              <a:avLst>
                <a:gd name="adj" fmla="val 2879"/>
              </a:avLst>
            </a:prstGeom>
            <a:solidFill>
              <a:srgbClr val="FF820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g127ae3d4973_20_0"/>
            <p:cNvSpPr txBox="1"/>
            <p:nvPr/>
          </p:nvSpPr>
          <p:spPr>
            <a:xfrm>
              <a:off x="805211" y="484935"/>
              <a:ext cx="3816000" cy="737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800"/>
                <a:buFont typeface="Microsoft YaHei"/>
                <a:buNone/>
              </a:pPr>
              <a:r>
                <a:rPr lang="zh-TW" sz="4800" b="1" i="0" u="none" dirty="0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  </a:t>
              </a:r>
              <a:r>
                <a:rPr lang="zh-TW" sz="4000" b="1" i="0" u="none" dirty="0">
                  <a:solidFill>
                    <a:schemeClr val="lt1"/>
                  </a:solidFill>
                  <a:latin typeface="Microsoft YaHei"/>
                  <a:ea typeface="Microsoft YaHei"/>
                  <a:cs typeface="Microsoft YaHei"/>
                  <a:sym typeface="Microsoft YaHei"/>
                </a:rPr>
                <a:t>1.修 課 紀 錄</a:t>
              </a:r>
              <a:endParaRPr dirty="0"/>
            </a:p>
          </p:txBody>
        </p:sp>
      </p:grpSp>
      <p:sp>
        <p:nvSpPr>
          <p:cNvPr id="209" name="Google Shape;209;g127ae3d4973_20_0"/>
          <p:cNvSpPr txBox="1"/>
          <p:nvPr/>
        </p:nvSpPr>
        <p:spPr>
          <a:xfrm>
            <a:off x="1598550" y="1997075"/>
            <a:ext cx="8994900" cy="19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zh-TW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資訊工程系的學生需要有較好的</a:t>
            </a:r>
            <a:r>
              <a:rPr lang="zh-TW" sz="1800" b="1">
                <a:solidFill>
                  <a:schemeClr val="lt1"/>
                </a:solidFill>
                <a:highlight>
                  <a:srgbClr val="800000"/>
                </a:highlight>
              </a:rPr>
              <a:t>數學、英文</a:t>
            </a:r>
            <a:r>
              <a:rPr lang="zh-TW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成績：</a:t>
            </a:r>
            <a:endParaRPr sz="2000" b="1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zh-TW" sz="2000" b="1">
                <a:solidFill>
                  <a:schemeClr val="dk1"/>
                </a:solidFill>
              </a:rPr>
              <a:t>　1. </a:t>
            </a:r>
            <a:r>
              <a:rPr lang="zh-TW" sz="2000" b="1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數學、英文的</a:t>
            </a:r>
            <a:r>
              <a:rPr lang="zh-TW" sz="2000" b="1" i="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修課紀錄</a:t>
            </a:r>
            <a:endParaRPr sz="2000" b="1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zh-TW" sz="2000" b="1">
                <a:solidFill>
                  <a:schemeClr val="dk1"/>
                </a:solidFill>
              </a:rPr>
              <a:t>　2. 數學、英文的</a:t>
            </a:r>
            <a:r>
              <a:rPr lang="zh-TW" sz="2000" b="1" u="sng">
                <a:solidFill>
                  <a:schemeClr val="dk1"/>
                </a:solidFill>
              </a:rPr>
              <a:t>統測分數</a:t>
            </a:r>
            <a:r>
              <a:rPr lang="zh-TW" sz="2000" b="1">
                <a:solidFill>
                  <a:schemeClr val="dk1"/>
                </a:solidFill>
              </a:rPr>
              <a:t>紀錄單獨擷取出來打成一張表格，</a:t>
            </a:r>
            <a:endParaRPr sz="2000" b="1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lang="zh-TW" sz="2000" b="1">
                <a:solidFill>
                  <a:schemeClr val="dk1"/>
                </a:solidFill>
              </a:rPr>
              <a:t> 　（請蓋導師及科主任章）</a:t>
            </a:r>
            <a:endParaRPr sz="2000" b="1">
              <a:solidFill>
                <a:schemeClr val="dk1"/>
              </a:solidFill>
            </a:endParaRPr>
          </a:p>
        </p:txBody>
      </p:sp>
      <p:sp>
        <p:nvSpPr>
          <p:cNvPr id="210" name="Google Shape;210;g127ae3d4973_20_0"/>
          <p:cNvSpPr txBox="1"/>
          <p:nvPr/>
        </p:nvSpPr>
        <p:spPr>
          <a:xfrm>
            <a:off x="0" y="6497637"/>
            <a:ext cx="12192000" cy="369300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g127ae3d4973_20_0"/>
          <p:cNvSpPr txBox="1"/>
          <p:nvPr/>
        </p:nvSpPr>
        <p:spPr>
          <a:xfrm>
            <a:off x="8610600" y="6175375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9"/>
          <p:cNvSpPr txBox="1"/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</a:pPr>
            <a:fld id="{00000000-1234-1234-1234-123412341234}" type="slidenum">
              <a:rPr lang="en-US" altLang="zh-TW" sz="1200" b="0" i="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/>
          </a:p>
        </p:txBody>
      </p:sp>
      <p:pic>
        <p:nvPicPr>
          <p:cNvPr id="218" name="Google Shape;218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6050" y="158750"/>
            <a:ext cx="10704512" cy="10795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19" name="Google Shape;219;p9"/>
          <p:cNvCxnSpPr/>
          <p:nvPr/>
        </p:nvCxnSpPr>
        <p:spPr>
          <a:xfrm>
            <a:off x="5160962" y="1676400"/>
            <a:ext cx="0" cy="4049712"/>
          </a:xfrm>
          <a:prstGeom prst="straightConnector1">
            <a:avLst/>
          </a:prstGeom>
          <a:noFill/>
          <a:ln w="12700" cap="flat" cmpd="sng">
            <a:solidFill>
              <a:schemeClr val="dk1"/>
            </a:solidFill>
            <a:prstDash val="solid"/>
            <a:miter lim="800000"/>
            <a:headEnd type="none" w="med" len="med"/>
            <a:tailEnd type="none" w="med" len="med"/>
          </a:ln>
        </p:spPr>
      </p:cxnSp>
      <p:grpSp>
        <p:nvGrpSpPr>
          <p:cNvPr id="220" name="Google Shape;220;p9"/>
          <p:cNvGrpSpPr/>
          <p:nvPr/>
        </p:nvGrpSpPr>
        <p:grpSpPr>
          <a:xfrm>
            <a:off x="301625" y="1446213"/>
            <a:ext cx="5522912" cy="5051421"/>
            <a:chOff x="1026733" y="1776095"/>
            <a:chExt cx="3763605" cy="2262099"/>
          </a:xfrm>
        </p:grpSpPr>
        <p:sp>
          <p:nvSpPr>
            <p:cNvPr id="221" name="Google Shape;221;p9"/>
            <p:cNvSpPr txBox="1"/>
            <p:nvPr/>
          </p:nvSpPr>
          <p:spPr>
            <a:xfrm>
              <a:off x="1292103" y="2107094"/>
              <a:ext cx="3498235" cy="9097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 dirty="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111學年度入學本校：</a:t>
              </a:r>
              <a:endParaRPr sz="1800" b="1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1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 dirty="0">
                  <a:solidFill>
                    <a:schemeClr val="lt1"/>
                  </a:solidFill>
                  <a:highlight>
                    <a:srgbClr val="800000"/>
                  </a:highlight>
                  <a:latin typeface="Arial"/>
                  <a:ea typeface="Arial"/>
                  <a:cs typeface="Arial"/>
                  <a:sym typeface="Arial"/>
                </a:rPr>
                <a:t>日間部四年制學生</a:t>
              </a:r>
              <a:endParaRPr sz="1800" b="1" i="0" u="none" strike="noStrike" cap="none" dirty="0">
                <a:solidFill>
                  <a:schemeClr val="lt1"/>
                </a:solidFill>
                <a:highlight>
                  <a:srgbClr val="800000"/>
                </a:highlight>
                <a:latin typeface="Arial"/>
                <a:ea typeface="Arial"/>
                <a:cs typeface="Arial"/>
                <a:sym typeface="Arial"/>
              </a:endParaRPr>
            </a:p>
            <a:p>
              <a:pPr marL="285750" marR="0" lvl="0" indent="-17145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1" i="0" u="none" strike="noStrike" cap="none" dirty="0">
                <a:solidFill>
                  <a:schemeClr val="lt1"/>
                </a:solidFill>
                <a:highlight>
                  <a:srgbClr val="800000"/>
                </a:highlight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 dirty="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五專部學生</a:t>
              </a:r>
              <a:endParaRPr sz="1800" b="1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1" i="0" u="none" strike="noStrike" cap="none" dirty="0">
                <a:solidFill>
                  <a:srgbClr val="595959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595959"/>
                </a:buClr>
                <a:buSzPts val="1800"/>
                <a:buFont typeface="Arial"/>
                <a:buNone/>
              </a:pPr>
              <a:r>
                <a:rPr lang="zh-TW" sz="1800" b="1" i="0" u="none" strike="noStrike" cap="none" dirty="0">
                  <a:solidFill>
                    <a:srgbClr val="595959"/>
                  </a:solidFill>
                  <a:latin typeface="Arial"/>
                  <a:ea typeface="Arial"/>
                  <a:cs typeface="Arial"/>
                  <a:sym typeface="Arial"/>
                </a:rPr>
                <a:t>碩士班一般生(非在職生)。</a:t>
              </a: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9"/>
            <p:cNvSpPr txBox="1"/>
            <p:nvPr/>
          </p:nvSpPr>
          <p:spPr>
            <a:xfrm>
              <a:off x="1026733" y="1776095"/>
              <a:ext cx="1774163" cy="52322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C00000"/>
                </a:buClr>
                <a:buSzPts val="2800"/>
                <a:buFont typeface="Arial"/>
                <a:buNone/>
              </a:pPr>
              <a:r>
                <a:rPr lang="zh-TW" sz="2800" b="1" i="0" u="none" dirty="0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獎勵對象</a:t>
              </a:r>
              <a:endParaRPr dirty="0"/>
            </a:p>
          </p:txBody>
        </p:sp>
        <p:sp>
          <p:nvSpPr>
            <p:cNvPr id="223" name="Google Shape;223;p9"/>
            <p:cNvSpPr txBox="1"/>
            <p:nvPr/>
          </p:nvSpPr>
          <p:spPr>
            <a:xfrm>
              <a:off x="1026733" y="3514257"/>
              <a:ext cx="1774163" cy="52393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4" name="Google Shape;224;p9"/>
          <p:cNvSpPr txBox="1"/>
          <p:nvPr/>
        </p:nvSpPr>
        <p:spPr>
          <a:xfrm>
            <a:off x="5572540" y="1171919"/>
            <a:ext cx="550065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Arial"/>
              <a:buNone/>
            </a:pPr>
            <a:r>
              <a:rPr lang="zh-TW" sz="2800" b="1" i="0" u="none" strike="noStrike" cap="non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獎勵標準-</a:t>
            </a:r>
            <a:r>
              <a:rPr lang="zh-TW" sz="2800" b="1" i="0" u="none" strike="noStrike" cap="none">
                <a:solidFill>
                  <a:schemeClr val="lt1"/>
                </a:solidFill>
                <a:highlight>
                  <a:srgbClr val="800000"/>
                </a:highlight>
                <a:latin typeface="Arial"/>
                <a:ea typeface="Arial"/>
                <a:cs typeface="Arial"/>
                <a:sym typeface="Arial"/>
              </a:rPr>
              <a:t>日四技</a:t>
            </a:r>
            <a:endParaRPr sz="2800" b="1" i="0" u="none" strike="noStrike" cap="non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9"/>
          <p:cNvSpPr txBox="1"/>
          <p:nvPr/>
        </p:nvSpPr>
        <p:spPr>
          <a:xfrm>
            <a:off x="0" y="6497637"/>
            <a:ext cx="12192000" cy="293687"/>
          </a:xfrm>
          <a:prstGeom prst="rect">
            <a:avLst/>
          </a:prstGeom>
          <a:solidFill>
            <a:srgbClr val="B1C6D7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6" name="Google Shape;226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662612" y="1735137"/>
            <a:ext cx="6078537" cy="4706937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9EF527BF-F08F-499B-B089-852E51A06315}"/>
              </a:ext>
            </a:extLst>
          </p:cNvPr>
          <p:cNvSpPr/>
          <p:nvPr/>
        </p:nvSpPr>
        <p:spPr>
          <a:xfrm>
            <a:off x="691042" y="189850"/>
            <a:ext cx="8218657" cy="766800"/>
          </a:xfrm>
          <a:prstGeom prst="rect">
            <a:avLst/>
          </a:prstGeom>
          <a:solidFill>
            <a:srgbClr val="2EB8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altLang="zh-TW" sz="4000" b="1" dirty="0">
                <a:latin typeface="Microsoft YaHei" panose="020B0503020204020204" pitchFamily="34" charset="-122"/>
                <a:ea typeface="Microsoft YaHei" panose="020B0503020204020204" pitchFamily="34" charset="-122"/>
                <a:cs typeface="Microsoft Uighur" panose="02000000000000000000" pitchFamily="2" charset="-78"/>
              </a:rPr>
              <a:t>5.112</a:t>
            </a:r>
            <a:r>
              <a:rPr lang="zh-TW" altLang="en-US" sz="4000" b="1" dirty="0">
                <a:latin typeface="Microsoft Uighur" panose="02000000000000000000" pitchFamily="2" charset="-78"/>
                <a:ea typeface="Microsoft YaHei" panose="020B0503020204020204" pitchFamily="34" charset="-122"/>
                <a:cs typeface="Microsoft Uighur" panose="02000000000000000000" pitchFamily="2" charset="-78"/>
              </a:rPr>
              <a:t>學年度新生入學成績優異獎勵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2B9AA097-A314-4039-971A-EAAE48674A04}"/>
              </a:ext>
            </a:extLst>
          </p:cNvPr>
          <p:cNvSpPr/>
          <p:nvPr/>
        </p:nvSpPr>
        <p:spPr>
          <a:xfrm>
            <a:off x="565152" y="2163603"/>
            <a:ext cx="568323" cy="370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rgbClr val="61616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112</a:t>
            </a:r>
            <a:endParaRPr lang="zh-TW" altLang="en-US" sz="1600" dirty="0">
              <a:solidFill>
                <a:srgbClr val="616161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藍綠色">
      <a:dk1>
        <a:srgbClr val="000000"/>
      </a:dk1>
      <a:lt1>
        <a:srgbClr val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700</Words>
  <Application>Microsoft Office PowerPoint</Application>
  <PresentationFormat>寬螢幕</PresentationFormat>
  <Paragraphs>121</Paragraphs>
  <Slides>10</Slides>
  <Notes>10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Microsoft YaHei</vt:lpstr>
      <vt:lpstr>Microsoft JhengHei</vt:lpstr>
      <vt:lpstr>PMingLiu</vt:lpstr>
      <vt:lpstr>Arial</vt:lpstr>
      <vt:lpstr>Calibri</vt:lpstr>
      <vt:lpstr>Microsoft Uighur</vt:lpstr>
      <vt:lpstr>Office Theme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</cp:revision>
  <dcterms:created xsi:type="dcterms:W3CDTF">2018-05-07T03:42:01Z</dcterms:created>
  <dcterms:modified xsi:type="dcterms:W3CDTF">2023-05-12T00:52:53Z</dcterms:modified>
</cp:coreProperties>
</file>