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008">
          <p15:clr>
            <a:srgbClr val="000000"/>
          </p15:clr>
        </p15:guide>
        <p15:guide id="2" pos="3840">
          <p15:clr>
            <a:srgbClr val="000000"/>
          </p15:clr>
        </p15:guide>
        <p15:guide id="3" orient="horz" pos="576">
          <p15:clr>
            <a:srgbClr val="000000"/>
          </p15:clr>
        </p15:guide>
        <p15:guide id="4" orient="horz" pos="2232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wYWC85Y8WwLVgDz8qzhbWfJ49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16161"/>
    <a:srgbClr val="2EB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>
        <p:guide orient="horz" pos="4008"/>
        <p:guide pos="3840"/>
        <p:guide orient="horz" pos="576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修課紀錄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課程學習成果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多元表現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學習歷程自述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其他</a:t>
            </a:r>
            <a:endParaRPr/>
          </a:p>
        </p:txBody>
      </p:sp>
      <p:sp>
        <p:nvSpPr>
          <p:cNvPr id="99" name="Google Shape;99;p2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6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27ae3d4973_2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127ae3d4973_2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g127ae3d4973_20_10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/>
              <a:t>9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7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e.nkust.edu.tw/download.ph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 rot="-5400000" flipH="1">
            <a:off x="5338762" y="4762"/>
            <a:ext cx="6853237" cy="685323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rgbClr val="ACD7C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61975" y="1425042"/>
            <a:ext cx="68532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altLang="zh-TW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學年度</a:t>
            </a:r>
            <a:b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四技二專甄選入學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200"/>
              <a:buFont typeface="Calibri"/>
              <a:buNone/>
            </a:pPr>
            <a:r>
              <a:rPr lang="zh-TW" sz="3200" b="1" i="0" u="none" dirty="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第二階段甄試「備審資料準備指引」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297112" y="4897437"/>
            <a:ext cx="60833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None/>
            </a:pP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主講人：張雲龍主任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None/>
            </a:pP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日  期：11</a:t>
            </a:r>
            <a:r>
              <a:rPr lang="en-US" altLang="zh-TW" sz="2400" dirty="0">
                <a:solidFill>
                  <a:srgbClr val="262626"/>
                </a:solidFill>
              </a:rPr>
              <a:t>3</a:t>
            </a: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年5月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64762" y="373062"/>
            <a:ext cx="1919287" cy="3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  <p:pic>
        <p:nvPicPr>
          <p:cNvPr id="95" name="Google Shape;95;p1" descr="一張含有 裝置 的圖片&#10;&#10;自動產生的描述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15175" y="1574800"/>
            <a:ext cx="3971925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rgbClr val="ACD7C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 rot="-5400000" flipH="1">
            <a:off x="9753600" y="-96837"/>
            <a:ext cx="2341562" cy="253523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4170362" y="5113337"/>
            <a:ext cx="3851275" cy="92075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icrosoft YaHei"/>
              <a:buNone/>
            </a:pPr>
            <a:r>
              <a:rPr lang="zh-TW" sz="4000" b="0" i="0" u="none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5. 其他</a:t>
            </a:r>
            <a:endParaRPr/>
          </a:p>
        </p:txBody>
      </p:sp>
      <p:grpSp>
        <p:nvGrpSpPr>
          <p:cNvPr id="104" name="Google Shape;104;p2"/>
          <p:cNvGrpSpPr/>
          <p:nvPr/>
        </p:nvGrpSpPr>
        <p:grpSpPr>
          <a:xfrm>
            <a:off x="1055687" y="1851025"/>
            <a:ext cx="10080625" cy="2627312"/>
            <a:chOff x="1058457" y="1499754"/>
            <a:chExt cx="10081223" cy="2628121"/>
          </a:xfrm>
        </p:grpSpPr>
        <p:sp>
          <p:nvSpPr>
            <p:cNvPr id="105" name="Google Shape;105;p2"/>
            <p:cNvSpPr txBox="1"/>
            <p:nvPr/>
          </p:nvSpPr>
          <p:spPr>
            <a:xfrm>
              <a:off x="1058457" y="1499754"/>
              <a:ext cx="4818348" cy="921033"/>
            </a:xfrm>
            <a:prstGeom prst="rect">
              <a:avLst/>
            </a:prstGeom>
            <a:solidFill>
              <a:srgbClr val="FF84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 修課紀錄</a:t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6321331" y="1499754"/>
              <a:ext cx="4818349" cy="921033"/>
            </a:xfrm>
            <a:prstGeom prst="rect">
              <a:avLst/>
            </a:prstGeom>
            <a:solidFill>
              <a:srgbClr val="2EB8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2. 課程學習成果</a:t>
              </a:r>
              <a:endParaRPr/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1058457" y="3206842"/>
              <a:ext cx="4818348" cy="921033"/>
            </a:xfrm>
            <a:prstGeom prst="rect">
              <a:avLst/>
            </a:prstGeom>
            <a:solidFill>
              <a:srgbClr val="FF84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3. 多元表現</a:t>
              </a: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6321331" y="3206842"/>
              <a:ext cx="4818349" cy="921033"/>
            </a:xfrm>
            <a:prstGeom prst="rect">
              <a:avLst/>
            </a:prstGeom>
            <a:solidFill>
              <a:srgbClr val="2EB8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4. 學習歷程自述</a:t>
              </a:r>
              <a:endParaRPr/>
            </a:p>
          </p:txBody>
        </p:sp>
      </p:grpSp>
      <p:sp>
        <p:nvSpPr>
          <p:cNvPr id="109" name="Google Shape;109;p2"/>
          <p:cNvSpPr txBox="1"/>
          <p:nvPr/>
        </p:nvSpPr>
        <p:spPr>
          <a:xfrm>
            <a:off x="2354262" y="431800"/>
            <a:ext cx="7483475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500"/>
              <a:buFont typeface="Microsoft YaHei"/>
              <a:buNone/>
            </a:pPr>
            <a:r>
              <a:rPr lang="zh-TW" sz="4500" b="0" i="0" u="none">
                <a:solidFill>
                  <a:srgbClr val="26262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備審資料準備指引－項目</a:t>
            </a:r>
            <a:endParaRPr/>
          </a:p>
        </p:txBody>
      </p:sp>
      <p:pic>
        <p:nvPicPr>
          <p:cNvPr id="110" name="Google Shape;110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60000" y="93662"/>
            <a:ext cx="1919287" cy="3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icrosoft JhengHei"/>
              <a:buNone/>
            </a:pPr>
            <a:r>
              <a:rPr lang="zh-TW" sz="1300" b="0" i="0" u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備註：本標準指引之「評分項目」內容如與「技專校院招生委員會聯合會」公告之「11</a:t>
            </a:r>
            <a:r>
              <a:rPr lang="en-US" altLang="zh-TW" sz="1300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</a:t>
            </a:r>
            <a:r>
              <a:rPr lang="zh-TW" sz="1300" b="0" i="0" u="none" dirty="0">
                <a:solidFill>
                  <a:schemeClr val="tx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學年度四技二專甄選入學招生簡章」不一致，仍以簡章校系分則公告資料為準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3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19" name="Google Shape;119;p3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805211" y="484935"/>
              <a:ext cx="3816103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1.修 課 紀 錄</a:t>
              </a:r>
              <a:endParaRPr/>
            </a:p>
          </p:txBody>
        </p:sp>
      </p:grpSp>
      <p:sp>
        <p:nvSpPr>
          <p:cNvPr id="122" name="Google Shape;122;p3"/>
          <p:cNvSpPr/>
          <p:nvPr/>
        </p:nvSpPr>
        <p:spPr>
          <a:xfrm>
            <a:off x="7393207" y="2749373"/>
            <a:ext cx="3399226" cy="212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本系參考左列學生各課程之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修課紀錄進行</a:t>
            </a:r>
            <a:r>
              <a:rPr lang="zh-TW"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綜合評量</a:t>
            </a:r>
            <a:endParaRPr sz="1800" b="1" i="0" u="none" strike="noStrike" cap="none">
              <a:solidFill>
                <a:schemeClr val="lt1"/>
              </a:solidFill>
              <a:highlight>
                <a:srgbClr val="8000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不會以修課紀錄的課程數與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學分數為唯㇐評量指標。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1323975" y="2955925"/>
            <a:ext cx="4975225" cy="212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部定:必修之專業及實習科目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與㇐般科目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校訂:必修之專業及實習科目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與㇐般科目，以及選修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課程等修課紀錄。</a:t>
            </a:r>
            <a:endParaRPr/>
          </a:p>
        </p:txBody>
      </p:sp>
      <p:cxnSp>
        <p:nvCxnSpPr>
          <p:cNvPr id="124" name="Google Shape;124;p3"/>
          <p:cNvCxnSpPr/>
          <p:nvPr/>
        </p:nvCxnSpPr>
        <p:spPr>
          <a:xfrm>
            <a:off x="6096000" y="17891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25" name="Google Shape;125;p3"/>
          <p:cNvSpPr txBox="1"/>
          <p:nvPr/>
        </p:nvSpPr>
        <p:spPr>
          <a:xfrm>
            <a:off x="1031875" y="1809750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26" name="Google Shape;126;p3"/>
          <p:cNvSpPr txBox="1"/>
          <p:nvPr/>
        </p:nvSpPr>
        <p:spPr>
          <a:xfrm>
            <a:off x="6299200" y="173672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27" name="Google Shape;127;p3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  <p:sp>
        <p:nvSpPr>
          <p:cNvPr id="128" name="Google Shape;128;p3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8407550" y="5127000"/>
            <a:ext cx="2529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7913450" y="5127000"/>
            <a:ext cx="3023100" cy="4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9953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8409"/>
              </a:buClr>
              <a:buSzPts val="1400"/>
              <a:buFont typeface="Arial"/>
              <a:buNone/>
            </a:pPr>
            <a:r>
              <a:rPr lang="zh-TW" b="1">
                <a:solidFill>
                  <a:srgbClr val="FF8409"/>
                </a:solidFill>
              </a:rPr>
              <a:t>例如：歷年成績單</a:t>
            </a:r>
            <a:endParaRPr b="1">
              <a:solidFill>
                <a:srgbClr val="FF840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  <p:grpSp>
        <p:nvGrpSpPr>
          <p:cNvPr id="136" name="Google Shape;136;p4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37" name="Google Shape;137;p4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 txBox="1"/>
            <p:nvPr/>
          </p:nvSpPr>
          <p:spPr>
            <a:xfrm>
              <a:off x="805211" y="484935"/>
              <a:ext cx="3816103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1.修 課 紀 錄</a:t>
              </a:r>
              <a:endParaRPr/>
            </a:p>
          </p:txBody>
        </p:sp>
      </p:grpSp>
      <p:sp>
        <p:nvSpPr>
          <p:cNvPr id="140" name="Google Shape;140;p4"/>
          <p:cNvSpPr txBox="1"/>
          <p:nvPr/>
        </p:nvSpPr>
        <p:spPr>
          <a:xfrm>
            <a:off x="1598550" y="1997075"/>
            <a:ext cx="8994900" cy="19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資訊工程系的學生需要有較好的</a:t>
            </a:r>
            <a:r>
              <a:rPr lang="zh-TW" sz="1800" b="1">
                <a:solidFill>
                  <a:schemeClr val="lt1"/>
                </a:solidFill>
                <a:highlight>
                  <a:srgbClr val="800000"/>
                </a:highlight>
              </a:rPr>
              <a:t>數學、英文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成績：</a:t>
            </a:r>
            <a:endParaRPr sz="2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1. 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數學、英文的</a:t>
            </a:r>
            <a:r>
              <a:rPr lang="zh-TW" sz="2000" b="1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修課紀錄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2. 數學、英文的</a:t>
            </a:r>
            <a:r>
              <a:rPr lang="zh-TW" sz="2000" b="1" u="sng">
                <a:solidFill>
                  <a:schemeClr val="dk1"/>
                </a:solidFill>
              </a:rPr>
              <a:t>統測分數</a:t>
            </a:r>
            <a:r>
              <a:rPr lang="zh-TW" sz="2000" b="1">
                <a:solidFill>
                  <a:schemeClr val="dk1"/>
                </a:solidFill>
              </a:rPr>
              <a:t>紀錄單獨擷取出來打成一張表格，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 　（請蓋導師及科主任章）</a:t>
            </a:r>
            <a:endParaRPr sz="2000" b="1">
              <a:solidFill>
                <a:schemeClr val="dk1"/>
              </a:solidFill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8610600" y="617537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6875" y="231775"/>
            <a:ext cx="11307762" cy="11525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 txBox="1"/>
          <p:nvPr/>
        </p:nvSpPr>
        <p:spPr>
          <a:xfrm>
            <a:off x="1411287" y="2490787"/>
            <a:ext cx="3497262" cy="2687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1.專題實作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2.實習科目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3.其他課程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</a:pPr>
            <a:r>
              <a:rPr lang="zh-TW" sz="16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之學習(作品)成果。</a:t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7380486" y="2629156"/>
            <a:ext cx="3520897" cy="295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請提供</a:t>
            </a:r>
            <a:r>
              <a:rPr lang="zh-TW"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高中階段</a:t>
            </a: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自己或分組製作，並經老師認證之課程學習成果或作品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實作成果及報告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說明檢討及回饋，重視成果的歷程與反思。</a:t>
            </a:r>
            <a:endParaRPr/>
          </a:p>
        </p:txBody>
      </p:sp>
      <p:sp>
        <p:nvSpPr>
          <p:cNvPr id="150" name="Google Shape;150;p5"/>
          <p:cNvSpPr txBox="1"/>
          <p:nvPr/>
        </p:nvSpPr>
        <p:spPr>
          <a:xfrm>
            <a:off x="7521550" y="5702300"/>
            <a:ext cx="2991000" cy="630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59D5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1400"/>
              <a:buFont typeface="Arial"/>
              <a:buNone/>
            </a:pPr>
            <a: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若為小組團體成果或作品，</a:t>
            </a:r>
            <a:b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請務必敘明負責部分或個人貢獻。</a:t>
            </a:r>
            <a:endParaRPr/>
          </a:p>
        </p:txBody>
      </p:sp>
      <p:cxnSp>
        <p:nvCxnSpPr>
          <p:cNvPr id="151" name="Google Shape;151;p5"/>
          <p:cNvCxnSpPr/>
          <p:nvPr/>
        </p:nvCxnSpPr>
        <p:spPr>
          <a:xfrm>
            <a:off x="6096000" y="17891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52" name="Google Shape;152;p5"/>
          <p:cNvSpPr txBox="1"/>
          <p:nvPr/>
        </p:nvSpPr>
        <p:spPr>
          <a:xfrm>
            <a:off x="1031875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6246812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54" name="Google Shape;154;p5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  <p:sp>
        <p:nvSpPr>
          <p:cNvPr id="155" name="Google Shape;155;p5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6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62" name="Google Shape;162;p6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6"/>
            <p:cNvSpPr txBox="1"/>
            <p:nvPr/>
          </p:nvSpPr>
          <p:spPr>
            <a:xfrm>
              <a:off x="857369" y="488107"/>
              <a:ext cx="3711788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3.多 元 表 現</a:t>
              </a:r>
              <a:endParaRPr dirty="0"/>
            </a:p>
          </p:txBody>
        </p:sp>
      </p:grpSp>
      <p:sp>
        <p:nvSpPr>
          <p:cNvPr id="165" name="Google Shape;165;p6"/>
          <p:cNvSpPr txBox="1"/>
          <p:nvPr/>
        </p:nvSpPr>
        <p:spPr>
          <a:xfrm>
            <a:off x="6578600" y="2305050"/>
            <a:ext cx="5238900" cy="3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在自主學習中，學習時間紀錄及成果等。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在協助班級活動過程中，學習和成⾧等。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在參與競賽過程中，準備與經驗等。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與電腦相關証照表現。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如程式設計相關檢定(測)表現。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在高中學習階段，多元學習的反思與心得等。	</a:t>
            </a:r>
            <a:endParaRPr dirty="0"/>
          </a:p>
        </p:txBody>
      </p:sp>
      <p:sp>
        <p:nvSpPr>
          <p:cNvPr id="166" name="Google Shape;166;p6"/>
          <p:cNvSpPr txBox="1"/>
          <p:nvPr/>
        </p:nvSpPr>
        <p:spPr>
          <a:xfrm>
            <a:off x="1031875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67" name="Google Shape;167;p6"/>
          <p:cNvSpPr txBox="1"/>
          <p:nvPr/>
        </p:nvSpPr>
        <p:spPr>
          <a:xfrm>
            <a:off x="895350" y="2305050"/>
            <a:ext cx="5049900" cy="42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1.彈性學習時間學習成果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zh-TW" sz="16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(包含自主學習or選手培訓or學校特色活動)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2.擔任幹部經驗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3.競賽表現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4.檢定證照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5.特殊優良表現證明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6.多元表現綜整心得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6"/>
          <p:cNvSpPr txBox="1"/>
          <p:nvPr/>
        </p:nvSpPr>
        <p:spPr>
          <a:xfrm>
            <a:off x="6246812" y="1768475"/>
            <a:ext cx="17748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69" name="Google Shape;169;p6"/>
          <p:cNvSpPr txBox="1"/>
          <p:nvPr/>
        </p:nvSpPr>
        <p:spPr>
          <a:xfrm>
            <a:off x="1179512" y="5614987"/>
            <a:ext cx="4481512" cy="38417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995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8409"/>
              </a:buClr>
              <a:buSzPts val="1400"/>
              <a:buFont typeface="Arial"/>
              <a:buNone/>
            </a:pPr>
            <a:r>
              <a:rPr lang="zh-TW" sz="1400" b="1" i="0" u="none">
                <a:solidFill>
                  <a:srgbClr val="FF8409"/>
                </a:solidFill>
                <a:latin typeface="Arial"/>
                <a:ea typeface="Arial"/>
                <a:cs typeface="Arial"/>
                <a:sym typeface="Arial"/>
              </a:rPr>
              <a:t>（以上項目無需全部具備，擇優呈現即可）</a:t>
            </a:r>
            <a:endParaRPr/>
          </a:p>
        </p:txBody>
      </p:sp>
      <p:grpSp>
        <p:nvGrpSpPr>
          <p:cNvPr id="170" name="Google Shape;170;p6"/>
          <p:cNvGrpSpPr/>
          <p:nvPr/>
        </p:nvGrpSpPr>
        <p:grpSpPr>
          <a:xfrm>
            <a:off x="2367867" y="2561269"/>
            <a:ext cx="4133307" cy="2470142"/>
            <a:chOff x="2333381" y="2572378"/>
            <a:chExt cx="4174636" cy="2461008"/>
          </a:xfrm>
        </p:grpSpPr>
        <p:cxnSp>
          <p:nvCxnSpPr>
            <p:cNvPr id="171" name="Google Shape;171;p6"/>
            <p:cNvCxnSpPr/>
            <p:nvPr/>
          </p:nvCxnSpPr>
          <p:spPr>
            <a:xfrm>
              <a:off x="4008976" y="2572378"/>
              <a:ext cx="2499041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2894903" y="3429208"/>
              <a:ext cx="3613114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3" name="Google Shape;173;p6"/>
            <p:cNvCxnSpPr/>
            <p:nvPr/>
          </p:nvCxnSpPr>
          <p:spPr>
            <a:xfrm>
              <a:off x="2333381" y="3822716"/>
              <a:ext cx="4174636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4" name="Google Shape;174;p6"/>
            <p:cNvCxnSpPr/>
            <p:nvPr/>
          </p:nvCxnSpPr>
          <p:spPr>
            <a:xfrm>
              <a:off x="2333381" y="4225743"/>
              <a:ext cx="4174636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5" name="Google Shape;175;p6"/>
            <p:cNvCxnSpPr/>
            <p:nvPr/>
          </p:nvCxnSpPr>
          <p:spPr>
            <a:xfrm>
              <a:off x="3420544" y="4630358"/>
              <a:ext cx="3087473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6" name="Google Shape;176;p6"/>
            <p:cNvCxnSpPr/>
            <p:nvPr/>
          </p:nvCxnSpPr>
          <p:spPr>
            <a:xfrm>
              <a:off x="3420544" y="5033386"/>
              <a:ext cx="3087473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</p:grpSp>
      <p:sp>
        <p:nvSpPr>
          <p:cNvPr id="177" name="Google Shape;177;p6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  <p:sp>
        <p:nvSpPr>
          <p:cNvPr id="178" name="Google Shape;178;p6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300" y="469900"/>
            <a:ext cx="4633912" cy="1073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4" name="Google Shape;184;p7"/>
          <p:cNvCxnSpPr/>
          <p:nvPr/>
        </p:nvCxnSpPr>
        <p:spPr>
          <a:xfrm>
            <a:off x="5981700" y="17764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185" name="Google Shape;185;p7"/>
          <p:cNvGrpSpPr/>
          <p:nvPr/>
        </p:nvGrpSpPr>
        <p:grpSpPr>
          <a:xfrm>
            <a:off x="646112" y="1770062"/>
            <a:ext cx="4837112" cy="4135437"/>
            <a:chOff x="1026733" y="1776094"/>
            <a:chExt cx="4836262" cy="4135278"/>
          </a:xfrm>
        </p:grpSpPr>
        <p:sp>
          <p:nvSpPr>
            <p:cNvPr id="186" name="Google Shape;186;p7"/>
            <p:cNvSpPr txBox="1"/>
            <p:nvPr/>
          </p:nvSpPr>
          <p:spPr>
            <a:xfrm>
              <a:off x="1656859" y="2576163"/>
              <a:ext cx="3498235" cy="3698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就 讀 動 機</a:t>
              </a: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1924411" y="4233220"/>
              <a:ext cx="3938584" cy="16781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請</a:t>
              </a:r>
              <a:r>
                <a:rPr lang="zh-TW" sz="1800" b="1" i="0" u="sng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具體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說明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對本系的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修讀領域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、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課程</a:t>
              </a:r>
              <a:endParaRPr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及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未來出入方向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之了解狀況。</a:t>
              </a:r>
              <a:r>
                <a:rPr lang="zh-TW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/>
            </a:p>
          </p:txBody>
        </p:sp>
        <p:sp>
          <p:nvSpPr>
            <p:cNvPr id="188" name="Google Shape;188;p7"/>
            <p:cNvSpPr txBox="1"/>
            <p:nvPr/>
          </p:nvSpPr>
          <p:spPr>
            <a:xfrm>
              <a:off x="1026733" y="1776094"/>
              <a:ext cx="1774513" cy="5238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審查重點</a:t>
              </a:r>
              <a:endParaRPr/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1026733" y="3514339"/>
              <a:ext cx="1774513" cy="5238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準備指引</a:t>
              </a:r>
              <a:endParaRPr/>
            </a:p>
          </p:txBody>
        </p:sp>
      </p:grpSp>
      <p:grpSp>
        <p:nvGrpSpPr>
          <p:cNvPr id="190" name="Google Shape;190;p7"/>
          <p:cNvGrpSpPr/>
          <p:nvPr/>
        </p:nvGrpSpPr>
        <p:grpSpPr>
          <a:xfrm>
            <a:off x="6884987" y="471487"/>
            <a:ext cx="4632325" cy="920750"/>
            <a:chOff x="6909499" y="232463"/>
            <a:chExt cx="4631871" cy="920881"/>
          </a:xfrm>
        </p:grpSpPr>
        <p:sp>
          <p:nvSpPr>
            <p:cNvPr id="191" name="Google Shape;191;p7"/>
            <p:cNvSpPr/>
            <p:nvPr/>
          </p:nvSpPr>
          <p:spPr>
            <a:xfrm>
              <a:off x="6909499" y="232463"/>
              <a:ext cx="4631871" cy="920881"/>
            </a:xfrm>
            <a:prstGeom prst="parallelogram">
              <a:avLst>
                <a:gd name="adj" fmla="val 2880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 txBox="1"/>
            <p:nvPr/>
          </p:nvSpPr>
          <p:spPr>
            <a:xfrm>
              <a:off x="8338011" y="385126"/>
              <a:ext cx="1774845" cy="6155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5.其 他</a:t>
              </a:r>
              <a:endParaRPr/>
            </a:p>
          </p:txBody>
        </p:sp>
      </p:grpSp>
      <p:grpSp>
        <p:nvGrpSpPr>
          <p:cNvPr id="193" name="Google Shape;193;p7"/>
          <p:cNvGrpSpPr/>
          <p:nvPr/>
        </p:nvGrpSpPr>
        <p:grpSpPr>
          <a:xfrm>
            <a:off x="6743700" y="1776412"/>
            <a:ext cx="4916487" cy="4173537"/>
            <a:chOff x="7089901" y="1776094"/>
            <a:chExt cx="4915962" cy="4173622"/>
          </a:xfrm>
        </p:grpSpPr>
        <p:sp>
          <p:nvSpPr>
            <p:cNvPr id="194" name="Google Shape;194;p7"/>
            <p:cNvSpPr txBox="1"/>
            <p:nvPr/>
          </p:nvSpPr>
          <p:spPr>
            <a:xfrm>
              <a:off x="8172460" y="2319030"/>
              <a:ext cx="3496889" cy="9239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其他有利審查資料</a:t>
              </a:r>
              <a:r>
                <a:rPr lang="zh-TW"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8067279" y="4271180"/>
              <a:ext cx="3938584" cy="16785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可</a:t>
              </a:r>
              <a:r>
                <a:rPr lang="zh-TW" sz="1800" b="1" u="sng">
                  <a:solidFill>
                    <a:srgbClr val="595959"/>
                  </a:solidFill>
                </a:rPr>
                <a:t>自行提供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其他任何有關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能讓本系老師更認識你的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資料文件或心得。	</a:t>
              </a:r>
              <a:endParaRPr/>
            </a:p>
          </p:txBody>
        </p:sp>
        <p:sp>
          <p:nvSpPr>
            <p:cNvPr id="196" name="Google Shape;196;p7"/>
            <p:cNvSpPr txBox="1"/>
            <p:nvPr/>
          </p:nvSpPr>
          <p:spPr>
            <a:xfrm>
              <a:off x="7089901" y="1776094"/>
              <a:ext cx="1774635" cy="523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審查重點</a:t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7089901" y="3514441"/>
              <a:ext cx="1774635" cy="523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準備指引</a:t>
              </a:r>
              <a:endParaRPr/>
            </a:p>
          </p:txBody>
        </p:sp>
      </p:grpSp>
      <p:sp>
        <p:nvSpPr>
          <p:cNvPr id="198" name="Google Shape;198;p7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  <p:sp>
        <p:nvSpPr>
          <p:cNvPr id="199" name="Google Shape;199;p7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  <p:pic>
        <p:nvPicPr>
          <p:cNvPr id="218" name="Google Shape;21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6050" y="158750"/>
            <a:ext cx="10704512" cy="1079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9" name="Google Shape;219;p9"/>
          <p:cNvCxnSpPr/>
          <p:nvPr/>
        </p:nvCxnSpPr>
        <p:spPr>
          <a:xfrm>
            <a:off x="5160962" y="1676400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220" name="Google Shape;220;p9"/>
          <p:cNvGrpSpPr/>
          <p:nvPr/>
        </p:nvGrpSpPr>
        <p:grpSpPr>
          <a:xfrm>
            <a:off x="301625" y="1446213"/>
            <a:ext cx="5522912" cy="5051421"/>
            <a:chOff x="1026733" y="1776095"/>
            <a:chExt cx="3763605" cy="2262099"/>
          </a:xfrm>
        </p:grpSpPr>
        <p:sp>
          <p:nvSpPr>
            <p:cNvPr id="221" name="Google Shape;221;p9"/>
            <p:cNvSpPr txBox="1"/>
            <p:nvPr/>
          </p:nvSpPr>
          <p:spPr>
            <a:xfrm>
              <a:off x="1292103" y="2107094"/>
              <a:ext cx="3498235" cy="9097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111學年度入學本校：</a:t>
              </a: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日間部四年制學生</a:t>
              </a:r>
              <a:endParaRPr sz="1800" b="1" i="0" u="none" strike="noStrike" cap="none" dirty="0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285750" marR="0" lvl="0" indent="-17145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1" i="0" u="none" strike="noStrike" cap="none" dirty="0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五專部學生</a:t>
              </a: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碩士班一般生(非在職生)。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9"/>
            <p:cNvSpPr txBox="1"/>
            <p:nvPr/>
          </p:nvSpPr>
          <p:spPr>
            <a:xfrm>
              <a:off x="1026733" y="1776095"/>
              <a:ext cx="1774163" cy="5232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 dirty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獎勵對象</a:t>
              </a:r>
              <a:endParaRPr dirty="0"/>
            </a:p>
          </p:txBody>
        </p:sp>
        <p:sp>
          <p:nvSpPr>
            <p:cNvPr id="223" name="Google Shape;223;p9"/>
            <p:cNvSpPr txBox="1"/>
            <p:nvPr/>
          </p:nvSpPr>
          <p:spPr>
            <a:xfrm>
              <a:off x="1026733" y="3514257"/>
              <a:ext cx="1774163" cy="523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4" name="Google Shape;224;p9"/>
          <p:cNvSpPr txBox="1"/>
          <p:nvPr/>
        </p:nvSpPr>
        <p:spPr>
          <a:xfrm>
            <a:off x="5572540" y="1171919"/>
            <a:ext cx="55006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獎勵標準-</a:t>
            </a:r>
            <a:r>
              <a:rPr lang="zh-TW" sz="2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日四技</a:t>
            </a:r>
            <a:endParaRPr sz="28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9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Google Shape;226;p9"/>
          <p:cNvPicPr preferRelativeResize="0"/>
          <p:nvPr/>
        </p:nvPicPr>
        <p:blipFill rotWithShape="1">
          <a:blip r:embed="rId4">
            <a:alphaModFix/>
          </a:blip>
          <a:srcRect b="37655"/>
          <a:stretch/>
        </p:blipFill>
        <p:spPr>
          <a:xfrm>
            <a:off x="5662612" y="1735137"/>
            <a:ext cx="6078537" cy="293451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9EF527BF-F08F-499B-B089-852E51A06315}"/>
              </a:ext>
            </a:extLst>
          </p:cNvPr>
          <p:cNvSpPr/>
          <p:nvPr/>
        </p:nvSpPr>
        <p:spPr>
          <a:xfrm>
            <a:off x="691042" y="189850"/>
            <a:ext cx="8218657" cy="766800"/>
          </a:xfrm>
          <a:prstGeom prst="rect">
            <a:avLst/>
          </a:prstGeom>
          <a:solidFill>
            <a:srgbClr val="2EB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Uighur" panose="02000000000000000000" pitchFamily="2" charset="-78"/>
              </a:rPr>
              <a:t>5.113</a:t>
            </a:r>
            <a:r>
              <a:rPr lang="zh-TW" altLang="en-US" sz="4000" b="1" dirty="0">
                <a:latin typeface="Microsoft Uighur" panose="02000000000000000000" pitchFamily="2" charset="-78"/>
                <a:ea typeface="Microsoft YaHei" panose="020B0503020204020204" pitchFamily="34" charset="-122"/>
                <a:cs typeface="Microsoft Uighur" panose="02000000000000000000" pitchFamily="2" charset="-78"/>
              </a:rPr>
              <a:t>學年度新生入學成績優異獎勵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B9AA097-A314-4039-971A-EAAE48674A04}"/>
              </a:ext>
            </a:extLst>
          </p:cNvPr>
          <p:cNvSpPr/>
          <p:nvPr/>
        </p:nvSpPr>
        <p:spPr>
          <a:xfrm>
            <a:off x="565152" y="2163603"/>
            <a:ext cx="568323" cy="370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rgbClr val="61616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113</a:t>
            </a:r>
            <a:endParaRPr lang="zh-TW" altLang="en-US" sz="1600" dirty="0">
              <a:solidFill>
                <a:srgbClr val="61616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EE82B6F-DC5D-4D93-8A5F-0E1E2749E430}"/>
              </a:ext>
            </a:extLst>
          </p:cNvPr>
          <p:cNvSpPr txBox="1"/>
          <p:nvPr/>
        </p:nvSpPr>
        <p:spPr>
          <a:xfrm>
            <a:off x="5662612" y="4661205"/>
            <a:ext cx="58250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參加統一入學測驗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統測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 (1)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每一項招生群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別之統測總分達台科大或北科大聯合登 記分發最低錄取標準，且台科大、北科大最低錄取標準高於 本校最低錄取標準者。 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每一項招生群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別之統測總分達台科大或北科大聯合登 記分發最低錄取標準，而台科大、北科大最低錄取標準低於 本校，以各科原始成績於該群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別之前百分之三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 內者。 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本校招生群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別與台科大、北科大招生群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別無對應 標準，以各科原始成績於該群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別之前百分之三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以內者。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詳情請上本校</a:t>
            </a:r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教務處學習輔導組新生入學獎學金專區</a:t>
            </a:r>
            <a:endParaRPr lang="en-US" altLang="zh-TW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27ae3d4973_20_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/>
              <a:t>9</a:t>
            </a:fld>
            <a:endParaRPr/>
          </a:p>
        </p:txBody>
      </p:sp>
      <p:sp>
        <p:nvSpPr>
          <p:cNvPr id="233" name="Google Shape;233;g127ae3d4973_20_10"/>
          <p:cNvSpPr txBox="1"/>
          <p:nvPr/>
        </p:nvSpPr>
        <p:spPr>
          <a:xfrm>
            <a:off x="1495653" y="989300"/>
            <a:ext cx="2944500" cy="9207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icrosoft YaHei"/>
              <a:buNone/>
            </a:pPr>
            <a:r>
              <a:rPr lang="zh-TW" sz="4000" b="1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相關網址</a:t>
            </a:r>
            <a:endParaRPr sz="4000" b="1" dirty="0">
              <a:solidFill>
                <a:schemeClr val="tx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236" name="Google Shape;236;g127ae3d4973_20_10"/>
          <p:cNvSpPr txBox="1"/>
          <p:nvPr/>
        </p:nvSpPr>
        <p:spPr>
          <a:xfrm>
            <a:off x="2397050" y="3327750"/>
            <a:ext cx="1626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dirty="0">
                <a:solidFill>
                  <a:srgbClr val="0F0F0F"/>
                </a:solidFill>
              </a:rPr>
              <a:t>歷屆考古題 →</a:t>
            </a:r>
            <a:endParaRPr sz="1600" b="1" dirty="0">
              <a:solidFill>
                <a:srgbClr val="0F0F0F"/>
              </a:solidFill>
            </a:endParaRPr>
          </a:p>
        </p:txBody>
      </p:sp>
      <p:sp>
        <p:nvSpPr>
          <p:cNvPr id="237" name="Google Shape;237;g127ae3d4973_20_10"/>
          <p:cNvSpPr txBox="1"/>
          <p:nvPr/>
        </p:nvSpPr>
        <p:spPr>
          <a:xfrm>
            <a:off x="3948100" y="3327750"/>
            <a:ext cx="59058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u="sng" dirty="0">
                <a:solidFill>
                  <a:schemeClr val="hlink"/>
                </a:solidFill>
                <a:hlinkClick r:id="rId3"/>
              </a:rPr>
              <a:t>http://www.csie.nkust.edu.tw/download.php</a:t>
            </a:r>
            <a:endParaRPr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藍綠色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826</Words>
  <Application>Microsoft Office PowerPoint</Application>
  <PresentationFormat>寬螢幕</PresentationFormat>
  <Paragraphs>115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Microsoft YaHei</vt:lpstr>
      <vt:lpstr>Microsoft JhengHei</vt:lpstr>
      <vt:lpstr>PMingLiu</vt:lpstr>
      <vt:lpstr>標楷體</vt:lpstr>
      <vt:lpstr>Arial</vt:lpstr>
      <vt:lpstr>Calibri</vt:lpstr>
      <vt:lpstr>Microsoft Uighur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2018-05-07T03:42:01Z</dcterms:created>
  <dcterms:modified xsi:type="dcterms:W3CDTF">2024-04-17T06:46:01Z</dcterms:modified>
</cp:coreProperties>
</file>